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81"/>
  </p:notesMasterIdLst>
  <p:sldIdLst>
    <p:sldId id="256" r:id="rId2"/>
    <p:sldId id="274" r:id="rId3"/>
    <p:sldId id="269" r:id="rId4"/>
    <p:sldId id="431" r:id="rId5"/>
    <p:sldId id="432" r:id="rId6"/>
    <p:sldId id="308" r:id="rId7"/>
    <p:sldId id="433" r:id="rId8"/>
    <p:sldId id="408" r:id="rId9"/>
    <p:sldId id="409" r:id="rId10"/>
    <p:sldId id="410" r:id="rId11"/>
    <p:sldId id="411" r:id="rId12"/>
    <p:sldId id="412" r:id="rId13"/>
    <p:sldId id="440" r:id="rId14"/>
    <p:sldId id="441" r:id="rId15"/>
    <p:sldId id="442" r:id="rId16"/>
    <p:sldId id="414" r:id="rId17"/>
    <p:sldId id="443" r:id="rId18"/>
    <p:sldId id="413" r:id="rId19"/>
    <p:sldId id="434" r:id="rId20"/>
    <p:sldId id="435" r:id="rId21"/>
    <p:sldId id="417" r:id="rId22"/>
    <p:sldId id="416" r:id="rId23"/>
    <p:sldId id="415" r:id="rId24"/>
    <p:sldId id="418" r:id="rId25"/>
    <p:sldId id="419" r:id="rId26"/>
    <p:sldId id="444" r:id="rId27"/>
    <p:sldId id="445" r:id="rId28"/>
    <p:sldId id="446" r:id="rId29"/>
    <p:sldId id="447" r:id="rId30"/>
    <p:sldId id="448" r:id="rId31"/>
    <p:sldId id="449" r:id="rId32"/>
    <p:sldId id="451" r:id="rId33"/>
    <p:sldId id="452" r:id="rId34"/>
    <p:sldId id="425" r:id="rId35"/>
    <p:sldId id="436" r:id="rId36"/>
    <p:sldId id="437" r:id="rId37"/>
    <p:sldId id="420" r:id="rId38"/>
    <p:sldId id="422" r:id="rId39"/>
    <p:sldId id="421" r:id="rId40"/>
    <p:sldId id="423" r:id="rId41"/>
    <p:sldId id="424" r:id="rId42"/>
    <p:sldId id="491" r:id="rId43"/>
    <p:sldId id="438" r:id="rId44"/>
    <p:sldId id="439" r:id="rId45"/>
    <p:sldId id="426" r:id="rId46"/>
    <p:sldId id="427" r:id="rId47"/>
    <p:sldId id="428" r:id="rId48"/>
    <p:sldId id="429" r:id="rId49"/>
    <p:sldId id="430" r:id="rId50"/>
    <p:sldId id="464" r:id="rId51"/>
    <p:sldId id="453" r:id="rId52"/>
    <p:sldId id="454" r:id="rId53"/>
    <p:sldId id="465" r:id="rId54"/>
    <p:sldId id="456" r:id="rId55"/>
    <p:sldId id="457" r:id="rId56"/>
    <p:sldId id="458" r:id="rId57"/>
    <p:sldId id="459" r:id="rId58"/>
    <p:sldId id="460" r:id="rId59"/>
    <p:sldId id="461" r:id="rId60"/>
    <p:sldId id="462" r:id="rId61"/>
    <p:sldId id="463" r:id="rId62"/>
    <p:sldId id="466" r:id="rId63"/>
    <p:sldId id="470" r:id="rId64"/>
    <p:sldId id="471" r:id="rId65"/>
    <p:sldId id="473" r:id="rId66"/>
    <p:sldId id="469" r:id="rId67"/>
    <p:sldId id="474" r:id="rId68"/>
    <p:sldId id="475" r:id="rId69"/>
    <p:sldId id="476" r:id="rId70"/>
    <p:sldId id="477" r:id="rId71"/>
    <p:sldId id="478" r:id="rId72"/>
    <p:sldId id="482" r:id="rId73"/>
    <p:sldId id="481" r:id="rId74"/>
    <p:sldId id="479" r:id="rId75"/>
    <p:sldId id="480" r:id="rId76"/>
    <p:sldId id="485" r:id="rId77"/>
    <p:sldId id="487" r:id="rId78"/>
    <p:sldId id="488" r:id="rId79"/>
    <p:sldId id="490" r:id="rId80"/>
  </p:sldIdLst>
  <p:sldSz cx="9144000" cy="5143500" type="screen16x9"/>
  <p:notesSz cx="6858000" cy="9144000"/>
  <p:embeddedFontLst>
    <p:embeddedFont>
      <p:font typeface="Nunito" panose="020B0604020202020204" charset="0"/>
      <p:regular r:id="rId82"/>
      <p:bold r:id="rId83"/>
      <p:italic r:id="rId84"/>
      <p:boldItalic r:id="rId85"/>
    </p:embeddedFont>
    <p:embeddedFont>
      <p:font typeface="Georgia" panose="02040502050405020303" pitchFamily="18" charset="0"/>
      <p:regular r:id="rId86"/>
      <p:bold r:id="rId87"/>
      <p:italic r:id="rId88"/>
      <p:boldItalic r:id="rId89"/>
    </p:embeddedFont>
    <p:embeddedFont>
      <p:font typeface="Calibri" panose="020F0502020204030204" pitchFamily="34" charset="0"/>
      <p:regular r:id="rId90"/>
      <p:bold r:id="rId91"/>
      <p:italic r:id="rId92"/>
      <p:boldItalic r:id="rId9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33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3.fntdata"/><Relationship Id="rId89" Type="http://schemas.openxmlformats.org/officeDocument/2006/relationships/font" Target="fonts/font8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9.fntdata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2.fntdata"/><Relationship Id="rId88" Type="http://schemas.openxmlformats.org/officeDocument/2006/relationships/font" Target="fonts/font7.fntdata"/><Relationship Id="rId91" Type="http://schemas.openxmlformats.org/officeDocument/2006/relationships/font" Target="fonts/font10.fntdata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font" Target="fonts/font5.fntdata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1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6.fntdata"/><Relationship Id="rId61" Type="http://schemas.openxmlformats.org/officeDocument/2006/relationships/slide" Target="slides/slide60.xml"/><Relationship Id="rId82" Type="http://schemas.openxmlformats.org/officeDocument/2006/relationships/font" Target="fonts/font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2.fntdata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 dirty="0"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  <a:latin typeface="Georgia" panose="02040502050405020303" pitchFamily="18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Georgia" panose="02040502050405020303" pitchFamily="18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2000">
                <a:latin typeface="Georgia" panose="02040502050405020303" pitchFamily="18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800">
                <a:solidFill>
                  <a:schemeClr val="bg2"/>
                </a:solidFill>
                <a:latin typeface="Georgia" panose="02040502050405020303" pitchFamily="18" charset="0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 lang="en-US" dirty="0" smtClean="0"/>
          </a:p>
          <a:p>
            <a:pPr lvl="1"/>
            <a:endParaRPr dirty="0"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Georgia" panose="02040502050405020303" pitchFamily="18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>
                <a:latin typeface="Georgia" panose="02040502050405020303" pitchFamily="18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>
                <a:latin typeface="Georgia" panose="02040502050405020303" pitchFamily="18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latin typeface="Georgia" panose="02040502050405020303" pitchFamily="18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 panose="02040502050405020303" pitchFamily="18" charset="0"/>
            </a:endParaRPr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>
                <a:latin typeface="Georgia" panose="02040502050405020303" pitchFamily="18" charset="0"/>
              </a:defRPr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26" name="Google Shape;12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27" name="Google Shape;12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28" name="Google Shape;12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29" name="Google Shape;12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0" name="Google Shape;13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1" name="Google Shape;13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3" name="Google Shape;13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6" name="Google Shape;13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7" name="Google Shape;13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8" name="Google Shape;13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39" name="Google Shape;13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40" name="Google Shape;14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41" name="Google Shape;14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 panose="02040502050405020303" pitchFamily="18" charset="0"/>
              </a:endParaRPr>
            </a:p>
          </p:txBody>
        </p:sp>
      </p:grpSp>
      <p:sp>
        <p:nvSpPr>
          <p:cNvPr id="144" name="Google Shape;14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latin typeface="Georgia" panose="02040502050405020303" pitchFamily="18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Georgia" panose="02040502050405020303" pitchFamily="18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6" r:id="rId6"/>
    <p:sldLayoutId id="2147483657" r:id="rId7"/>
    <p:sldLayoutId id="2147483658" r:id="rId8"/>
    <p:sldLayoutId id="2147483659" r:id="rId9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Georgia" panose="02040502050405020303" pitchFamily="18" charset="0"/>
          <a:ea typeface="Georgia" panose="02040502050405020303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Georgia" panose="02040502050405020303" pitchFamily="18" charset="0"/>
          <a:ea typeface="Georgia" panose="02040502050405020303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i-for-sdgs.academy/" TargetMode="Externa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e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hyperlink" Target="https://ncase.me/loopy/" TargetMode="Externa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hyperlink" Target="https://teachablemachine.withgoogle.com/" TargetMode="Externa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hyperlink" Target="https://datavizcatalogue.com/" TargetMode="Externa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rojector.tensorflow.org/" TargetMode="Externa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9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jpe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jpe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ground.tensorflow.org/" TargetMode="External"/><Relationship Id="rId7" Type="http://schemas.microsoft.com/office/2007/relationships/hdphoto" Target="../media/hdphoto2.wdp"/><Relationship Id="rId2" Type="http://schemas.openxmlformats.org/officeDocument/2006/relationships/hyperlink" Target="https://www.mladdict.com/linear-regression-simulator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0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istill.pub/2016/handwriting/" TargetMode="Externa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1.png"/><Relationship Id="rId2" Type="http://schemas.openxmlformats.org/officeDocument/2006/relationships/hyperlink" Target="https://creators.aiva.ai/" TargetMode="Externa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7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 txBox="1">
            <a:spLocks noGrp="1"/>
          </p:cNvSpPr>
          <p:nvPr>
            <p:ph type="ctrTitle"/>
          </p:nvPr>
        </p:nvSpPr>
        <p:spPr>
          <a:xfrm>
            <a:off x="1858700" y="517002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Artificial Intelligence </a:t>
            </a:r>
            <a:br>
              <a:rPr lang="en-US" dirty="0">
                <a:latin typeface="Georgia" panose="02040502050405020303" pitchFamily="18" charset="0"/>
              </a:rPr>
            </a:br>
            <a:r>
              <a:rPr lang="en-US" dirty="0">
                <a:latin typeface="Georgia" panose="02040502050405020303" pitchFamily="18" charset="0"/>
              </a:rPr>
              <a:t>For CBSE </a:t>
            </a:r>
            <a:r>
              <a:rPr lang="en-US" dirty="0" smtClean="0">
                <a:latin typeface="Georgia" panose="02040502050405020303" pitchFamily="18" charset="0"/>
              </a:rPr>
              <a:t>Teachers</a:t>
            </a:r>
            <a:endParaRPr dirty="0">
              <a:latin typeface="Georgia" panose="02040502050405020303" pitchFamily="18" charset="0"/>
            </a:endParaRPr>
          </a:p>
        </p:txBody>
      </p:sp>
      <p:sp>
        <p:nvSpPr>
          <p:cNvPr id="189" name="Google Shape;189;p17"/>
          <p:cNvSpPr txBox="1">
            <a:spLocks noGrp="1"/>
          </p:cNvSpPr>
          <p:nvPr>
            <p:ph type="subTitle" idx="1"/>
          </p:nvPr>
        </p:nvSpPr>
        <p:spPr>
          <a:xfrm>
            <a:off x="801189" y="2052188"/>
            <a:ext cx="7426107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1800" dirty="0" smtClean="0">
                <a:solidFill>
                  <a:srgbClr val="002060"/>
                </a:solidFill>
                <a:latin typeface="Georgia" panose="02040502050405020303" pitchFamily="18" charset="0"/>
              </a:rPr>
              <a:t>Workshop Under </a:t>
            </a:r>
          </a:p>
          <a:p>
            <a:r>
              <a:rPr lang="en-IN" sz="1800" dirty="0" smtClean="0">
                <a:solidFill>
                  <a:srgbClr val="002060"/>
                </a:solidFill>
                <a:latin typeface="Georgia" panose="02040502050405020303" pitchFamily="18" charset="0"/>
              </a:rPr>
              <a:t>AICTE </a:t>
            </a:r>
            <a:r>
              <a:rPr lang="en-IN" sz="1800" dirty="0">
                <a:solidFill>
                  <a:srgbClr val="002060"/>
                </a:solidFill>
                <a:latin typeface="Georgia" panose="02040502050405020303" pitchFamily="18" charset="0"/>
              </a:rPr>
              <a:t>Training and Learning Program (ATAL</a:t>
            </a:r>
            <a:r>
              <a:rPr lang="en-IN" sz="1800" dirty="0" smtClean="0">
                <a:solidFill>
                  <a:srgbClr val="002060"/>
                </a:solidFill>
                <a:latin typeface="Georgia" panose="02040502050405020303" pitchFamily="18" charset="0"/>
              </a:rPr>
              <a:t>) Initiative</a:t>
            </a:r>
            <a:endParaRPr lang="en-US" sz="1800" dirty="0">
              <a:solidFill>
                <a:srgbClr val="002060"/>
              </a:solidFill>
              <a:latin typeface="Georgia" panose="020405020504050203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297" y="286581"/>
            <a:ext cx="689134" cy="5991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759" y="240106"/>
            <a:ext cx="1199550" cy="55379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</a:t>
            </a:fld>
            <a:endParaRPr lang="en-GB"/>
          </a:p>
        </p:txBody>
      </p:sp>
      <p:sp>
        <p:nvSpPr>
          <p:cNvPr id="7" name="Google Shape;189;p17"/>
          <p:cNvSpPr txBox="1">
            <a:spLocks/>
          </p:cNvSpPr>
          <p:nvPr/>
        </p:nvSpPr>
        <p:spPr>
          <a:xfrm>
            <a:off x="964627" y="3218660"/>
            <a:ext cx="7426107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IN" sz="1800" dirty="0" smtClean="0">
                <a:solidFill>
                  <a:srgbClr val="002060"/>
                </a:solidFill>
                <a:latin typeface="Georgia" panose="02040502050405020303" pitchFamily="18" charset="0"/>
              </a:rPr>
              <a:t>Organized by: </a:t>
            </a:r>
          </a:p>
          <a:p>
            <a:r>
              <a:rPr lang="en-IN" sz="1800" dirty="0">
                <a:latin typeface="Georgia" panose="02040502050405020303" pitchFamily="18" charset="0"/>
              </a:rPr>
              <a:t>The LNMIIT Centre for Smart Technologies</a:t>
            </a:r>
            <a:endParaRPr lang="en-US" sz="1100" dirty="0">
              <a:latin typeface="Georgia" panose="02040502050405020303" pitchFamily="18" charset="0"/>
            </a:endParaRPr>
          </a:p>
          <a:p>
            <a:r>
              <a:rPr lang="en-US" sz="1800" dirty="0" smtClean="0">
                <a:solidFill>
                  <a:srgbClr val="002060"/>
                </a:solidFill>
                <a:latin typeface="Georgia" panose="02040502050405020303" pitchFamily="18" charset="0"/>
              </a:rPr>
              <a:t>7</a:t>
            </a:r>
            <a:r>
              <a:rPr lang="en-US" sz="1800" baseline="30000" dirty="0" smtClean="0">
                <a:solidFill>
                  <a:srgbClr val="002060"/>
                </a:solidFill>
                <a:latin typeface="Georgia" panose="02040502050405020303" pitchFamily="18" charset="0"/>
              </a:rPr>
              <a:t>th</a:t>
            </a:r>
            <a:r>
              <a:rPr lang="en-US" sz="1800" dirty="0" smtClean="0">
                <a:solidFill>
                  <a:srgbClr val="002060"/>
                </a:solidFill>
                <a:latin typeface="Georgia" panose="02040502050405020303" pitchFamily="18" charset="0"/>
              </a:rPr>
              <a:t> to 11</a:t>
            </a:r>
            <a:r>
              <a:rPr lang="en-US" sz="1800" baseline="30000" dirty="0" smtClean="0">
                <a:solidFill>
                  <a:srgbClr val="002060"/>
                </a:solidFill>
                <a:latin typeface="Georgia" panose="02040502050405020303" pitchFamily="18" charset="0"/>
              </a:rPr>
              <a:t>th</a:t>
            </a:r>
            <a:r>
              <a:rPr lang="en-US" sz="1800" dirty="0" smtClean="0">
                <a:solidFill>
                  <a:srgbClr val="002060"/>
                </a:solidFill>
                <a:latin typeface="Georgia" panose="02040502050405020303" pitchFamily="18" charset="0"/>
              </a:rPr>
              <a:t> June 2021</a:t>
            </a:r>
            <a:endParaRPr lang="en-US" sz="1800" dirty="0">
              <a:solidFill>
                <a:srgbClr val="002060"/>
              </a:solidFill>
              <a:latin typeface="Georgia" panose="02040502050405020303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Aim of system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aim of this system is to 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Find </a:t>
            </a:r>
            <a:r>
              <a:rPr lang="en-US" dirty="0" err="1" smtClean="0"/>
              <a:t>Mr</a:t>
            </a:r>
            <a:r>
              <a:rPr lang="en-US" dirty="0" smtClean="0"/>
              <a:t> X</a:t>
            </a:r>
          </a:p>
          <a:p>
            <a:pPr lvl="1"/>
            <a:r>
              <a:rPr lang="en-US" dirty="0" smtClean="0"/>
              <a:t>Track Mr. X </a:t>
            </a:r>
          </a:p>
          <a:p>
            <a:pPr lvl="1"/>
            <a:r>
              <a:rPr lang="en-US" dirty="0" smtClean="0"/>
              <a:t>Secure the area. </a:t>
            </a:r>
          </a:p>
          <a:p>
            <a:endParaRPr lang="en-US" i="1" dirty="0" smtClean="0"/>
          </a:p>
          <a:p>
            <a:r>
              <a:rPr lang="en-US" i="1" dirty="0" smtClean="0"/>
              <a:t>While </a:t>
            </a:r>
            <a:r>
              <a:rPr lang="en-US" i="1" dirty="0" err="1"/>
              <a:t>finalising</a:t>
            </a:r>
            <a:r>
              <a:rPr lang="en-US" i="1" dirty="0"/>
              <a:t> the aim of this system, you scope the problem which you wish to solve </a:t>
            </a:r>
            <a:r>
              <a:rPr lang="en-US" i="1" dirty="0" smtClean="0"/>
              <a:t>with the </a:t>
            </a:r>
            <a:r>
              <a:rPr lang="en-US" i="1" dirty="0"/>
              <a:t>help of your project. This is </a:t>
            </a:r>
            <a:r>
              <a:rPr lang="en-US" b="1" i="1" dirty="0"/>
              <a:t>Problem Scoping</a:t>
            </a:r>
            <a:r>
              <a:rPr lang="en-US" i="1" dirty="0"/>
              <a:t>.</a:t>
            </a:r>
            <a:r>
              <a:rPr lang="en-US" dirty="0"/>
              <a:t> </a:t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25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2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Look around you and select a theme which interests you</a:t>
            </a:r>
            <a:br>
              <a:rPr lang="en-US" dirty="0"/>
            </a:br>
            <a:r>
              <a:rPr lang="en-US" dirty="0"/>
              <a:t>the most. </a:t>
            </a:r>
            <a:endParaRPr lang="en-US" dirty="0" smtClean="0"/>
          </a:p>
          <a:p>
            <a:r>
              <a:rPr lang="en-US" dirty="0" smtClean="0"/>
              <a:t>Themes can be: </a:t>
            </a:r>
          </a:p>
          <a:p>
            <a:pPr lvl="1"/>
            <a:r>
              <a:rPr lang="en-US" dirty="0" smtClean="0"/>
              <a:t>Agriculture </a:t>
            </a:r>
          </a:p>
          <a:p>
            <a:pPr lvl="1"/>
            <a:r>
              <a:rPr lang="en-US" dirty="0" smtClean="0"/>
              <a:t>Education </a:t>
            </a:r>
          </a:p>
          <a:p>
            <a:pPr lvl="1"/>
            <a:r>
              <a:rPr lang="en-US" dirty="0" smtClean="0"/>
              <a:t>Banking </a:t>
            </a:r>
          </a:p>
          <a:p>
            <a:pPr lvl="1"/>
            <a:r>
              <a:rPr lang="en-US" dirty="0" smtClean="0"/>
              <a:t>Health </a:t>
            </a:r>
          </a:p>
          <a:p>
            <a:pPr lvl="1"/>
            <a:r>
              <a:rPr lang="en-US" dirty="0" smtClean="0"/>
              <a:t>Security </a:t>
            </a:r>
          </a:p>
          <a:p>
            <a:pPr lvl="1"/>
            <a:r>
              <a:rPr lang="en-US" dirty="0" smtClean="0"/>
              <a:t>Infrastructure </a:t>
            </a:r>
          </a:p>
          <a:p>
            <a:pPr lvl="1"/>
            <a:r>
              <a:rPr lang="en-US" dirty="0" smtClean="0"/>
              <a:t>Transportation 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107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3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 Agriculture, there are pest issues, yield rates, sowing </a:t>
            </a:r>
            <a:r>
              <a:rPr lang="en-US" dirty="0" smtClean="0"/>
              <a:t>and harvesting </a:t>
            </a:r>
            <a:r>
              <a:rPr lang="en-US" dirty="0"/>
              <a:t>patterns, etc. all </a:t>
            </a:r>
            <a:r>
              <a:rPr lang="en-US" dirty="0" smtClean="0"/>
              <a:t>being very </a:t>
            </a:r>
            <a:r>
              <a:rPr lang="en-US" dirty="0"/>
              <a:t>different from each other but still a part of the Agriculture theme.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Thus</a:t>
            </a:r>
            <a:r>
              <a:rPr lang="en-US" dirty="0"/>
              <a:t>, to </a:t>
            </a:r>
            <a:r>
              <a:rPr lang="en-US" dirty="0" smtClean="0"/>
              <a:t>effectively understand </a:t>
            </a:r>
            <a:r>
              <a:rPr lang="en-US" dirty="0"/>
              <a:t>the problem and elaborate it, we need to select one topic under the theme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For example, crop disease detection. 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04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4 </a:t>
            </a:r>
            <a:r>
              <a:rPr lang="en-US" dirty="0" err="1" smtClean="0"/>
              <a:t>Ws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/>
              <a:t>What: </a:t>
            </a:r>
          </a:p>
          <a:p>
            <a:pPr lvl="1"/>
            <a:r>
              <a:rPr lang="en-US" dirty="0" smtClean="0"/>
              <a:t>What is the problem statement </a:t>
            </a:r>
          </a:p>
          <a:p>
            <a:pPr lvl="1"/>
            <a:r>
              <a:rPr lang="en-US" dirty="0" smtClean="0"/>
              <a:t>Evidences to support the problem </a:t>
            </a:r>
          </a:p>
          <a:p>
            <a:pPr lvl="1"/>
            <a:r>
              <a:rPr lang="en-US" dirty="0" smtClean="0"/>
              <a:t>Scale of the problem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Where </a:t>
            </a:r>
          </a:p>
          <a:p>
            <a:pPr lvl="1"/>
            <a:r>
              <a:rPr lang="en-US" dirty="0" smtClean="0"/>
              <a:t>Where is the problem located </a:t>
            </a:r>
          </a:p>
          <a:p>
            <a:pPr lvl="1"/>
            <a:r>
              <a:rPr lang="en-US" dirty="0" smtClean="0"/>
              <a:t>What is the context </a:t>
            </a:r>
          </a:p>
          <a:p>
            <a:pPr lvl="1"/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13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36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/>
              <a:t>Why </a:t>
            </a:r>
          </a:p>
          <a:p>
            <a:pPr lvl="1"/>
            <a:r>
              <a:rPr lang="en-US" dirty="0" smtClean="0"/>
              <a:t>Why is the solution required </a:t>
            </a:r>
          </a:p>
          <a:p>
            <a:pPr lvl="1"/>
            <a:r>
              <a:rPr lang="en-US" dirty="0" smtClean="0"/>
              <a:t>Why will the solution add value to the stakeholder </a:t>
            </a:r>
          </a:p>
          <a:p>
            <a:pPr marL="615950" lvl="1" indent="0">
              <a:buNone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14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82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4 </a:t>
            </a:r>
            <a:r>
              <a:rPr lang="en-US" dirty="0" err="1" smtClean="0"/>
              <a:t>Ws</a:t>
            </a:r>
            <a:r>
              <a:rPr lang="en-US" dirty="0" smtClean="0"/>
              <a:t> of problem scoping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Who: </a:t>
            </a:r>
          </a:p>
          <a:p>
            <a:pPr lvl="1"/>
            <a:r>
              <a:rPr lang="en-US" dirty="0" smtClean="0"/>
              <a:t>Who are the stakeholders </a:t>
            </a:r>
          </a:p>
          <a:p>
            <a:pPr lvl="1"/>
            <a:r>
              <a:rPr lang="en-US" dirty="0" smtClean="0"/>
              <a:t>What do you know about them</a:t>
            </a:r>
          </a:p>
          <a:p>
            <a:pPr lvl="1"/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15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836" y="1571861"/>
            <a:ext cx="6840000" cy="83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50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Problem Scoping Template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16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7237" y="2566987"/>
            <a:ext cx="9525" cy="9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427" y="1599399"/>
            <a:ext cx="3733800" cy="26765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81227" y="1622071"/>
            <a:ext cx="4193584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0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Problem Scoping for SDGs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17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7315" y="1399392"/>
            <a:ext cx="6120000" cy="344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663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AI based projects for SDGs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IN" dirty="0">
                <a:hlinkClick r:id="rId2"/>
              </a:rPr>
              <a:t>https://ai-for-sdgs.academy</a:t>
            </a:r>
            <a:r>
              <a:rPr lang="en-IN" dirty="0" smtClean="0">
                <a:hlinkClick r:id="rId2"/>
              </a:rPr>
              <a:t>/</a:t>
            </a:r>
            <a:r>
              <a:rPr lang="en-IN" dirty="0" smtClean="0"/>
              <a:t> </a:t>
            </a:r>
          </a:p>
          <a:p>
            <a:r>
              <a:rPr lang="en-US" dirty="0" smtClean="0"/>
              <a:t>100s of live projects mentioned for each SDG</a:t>
            </a:r>
          </a:p>
          <a:p>
            <a:r>
              <a:rPr lang="en-US" dirty="0" smtClean="0"/>
              <a:t>Projects are bringing changes to people’s life</a:t>
            </a:r>
          </a:p>
          <a:p>
            <a:r>
              <a:rPr lang="en-US" dirty="0" smtClean="0"/>
              <a:t>Projects sponsored by government and private agencies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78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Acquisition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19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248" y="0"/>
            <a:ext cx="689134" cy="5991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36" y="22671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86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– </a:t>
            </a:r>
            <a:r>
              <a:rPr lang="en-US" dirty="0" smtClean="0"/>
              <a:t>B </a:t>
            </a:r>
            <a:br>
              <a:rPr lang="en-US" dirty="0" smtClean="0"/>
            </a:br>
            <a:r>
              <a:rPr lang="en-US" dirty="0" smtClean="0"/>
              <a:t>Subject Specific Skills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248" y="0"/>
            <a:ext cx="689134" cy="5991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36" y="22671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10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54489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Acquisition</a:t>
            </a:r>
            <a:endParaRPr lang="en-IN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19150" y="1496291"/>
            <a:ext cx="3686100" cy="2942434"/>
          </a:xfrm>
        </p:spPr>
        <p:txBody>
          <a:bodyPr/>
          <a:lstStyle/>
          <a:p>
            <a:r>
              <a:rPr lang="en-US" dirty="0" smtClean="0"/>
              <a:t>Class IX</a:t>
            </a:r>
          </a:p>
          <a:p>
            <a:endParaRPr lang="en-US" dirty="0"/>
          </a:p>
          <a:p>
            <a:r>
              <a:rPr lang="en-US" dirty="0" smtClean="0"/>
              <a:t>Types of Data </a:t>
            </a:r>
          </a:p>
          <a:p>
            <a:r>
              <a:rPr lang="en-US" dirty="0" smtClean="0"/>
              <a:t>Sources </a:t>
            </a:r>
          </a:p>
          <a:p>
            <a:r>
              <a:rPr lang="en-US" dirty="0" smtClean="0"/>
              <a:t>Games of data acquisition </a:t>
            </a:r>
          </a:p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2"/>
          </p:nvPr>
        </p:nvSpPr>
        <p:spPr>
          <a:xfrm>
            <a:off x="4638675" y="1496292"/>
            <a:ext cx="3686100" cy="2942434"/>
          </a:xfrm>
        </p:spPr>
        <p:txBody>
          <a:bodyPr/>
          <a:lstStyle/>
          <a:p>
            <a:r>
              <a:rPr lang="en-US" dirty="0" smtClean="0"/>
              <a:t>Class X</a:t>
            </a:r>
          </a:p>
          <a:p>
            <a:endParaRPr lang="en-US" dirty="0"/>
          </a:p>
          <a:p>
            <a:r>
              <a:rPr lang="en-US" dirty="0" smtClean="0"/>
              <a:t>Data types </a:t>
            </a:r>
          </a:p>
          <a:p>
            <a:r>
              <a:rPr lang="en-US" dirty="0" smtClean="0"/>
              <a:t>Training and Testing data </a:t>
            </a:r>
          </a:p>
          <a:p>
            <a:r>
              <a:rPr lang="en-US" dirty="0" smtClean="0"/>
              <a:t>Big Data </a:t>
            </a:r>
          </a:p>
          <a:p>
            <a:r>
              <a:rPr lang="en-US" dirty="0" smtClean="0"/>
              <a:t>Data Resources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20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5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Mr. X example (Data Acquisition)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Now, as you interact with the authorities, you get to know that some people are allowed </a:t>
            </a:r>
            <a:r>
              <a:rPr lang="en-US" dirty="0" smtClean="0"/>
              <a:t>to enter </a:t>
            </a:r>
            <a:r>
              <a:rPr lang="en-US" dirty="0"/>
              <a:t>the area where the diamond is kept. Some of them being - the maintenance </a:t>
            </a:r>
            <a:r>
              <a:rPr lang="en-US" dirty="0" smtClean="0"/>
              <a:t>people; officials</a:t>
            </a:r>
            <a:r>
              <a:rPr lang="en-US" dirty="0"/>
              <a:t>; VIPs, etc. Now, your challenge is to make sure that no </a:t>
            </a:r>
            <a:r>
              <a:rPr lang="en-US" dirty="0" err="1"/>
              <a:t>unauthorised</a:t>
            </a:r>
            <a:r>
              <a:rPr lang="en-US" dirty="0"/>
              <a:t> person </a:t>
            </a:r>
            <a:r>
              <a:rPr lang="en-US" dirty="0" smtClean="0"/>
              <a:t>enters the </a:t>
            </a:r>
            <a:r>
              <a:rPr lang="en-US" dirty="0"/>
              <a:t>premises. For this, you: (choose one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a</a:t>
            </a:r>
            <a:r>
              <a:rPr lang="en-US" dirty="0"/>
              <a:t>. Get photographs of all the </a:t>
            </a:r>
            <a:r>
              <a:rPr lang="en-US" dirty="0" err="1"/>
              <a:t>authorised</a:t>
            </a:r>
            <a:r>
              <a:rPr lang="en-US" dirty="0"/>
              <a:t> </a:t>
            </a:r>
            <a:r>
              <a:rPr lang="en-US" dirty="0" smtClean="0"/>
              <a:t>people.</a:t>
            </a:r>
          </a:p>
          <a:p>
            <a:pPr lvl="1"/>
            <a:r>
              <a:rPr lang="en-US" dirty="0" smtClean="0"/>
              <a:t>b</a:t>
            </a:r>
            <a:r>
              <a:rPr lang="en-US" dirty="0"/>
              <a:t>. Get photographs of all the </a:t>
            </a:r>
            <a:r>
              <a:rPr lang="en-US" dirty="0" err="1"/>
              <a:t>unauthorised</a:t>
            </a:r>
            <a:r>
              <a:rPr lang="en-US" dirty="0"/>
              <a:t> </a:t>
            </a:r>
            <a:r>
              <a:rPr lang="en-US" dirty="0" smtClean="0"/>
              <a:t>people.</a:t>
            </a:r>
          </a:p>
          <a:p>
            <a:pPr lvl="1"/>
            <a:r>
              <a:rPr lang="en-US" dirty="0" smtClean="0"/>
              <a:t>c</a:t>
            </a:r>
            <a:r>
              <a:rPr lang="en-US" dirty="0"/>
              <a:t>. Get photographs of the premises in which the diamond has been </a:t>
            </a:r>
            <a:r>
              <a:rPr lang="en-US" dirty="0" smtClean="0"/>
              <a:t>kept.</a:t>
            </a:r>
          </a:p>
          <a:p>
            <a:pPr lvl="1"/>
            <a:r>
              <a:rPr lang="en-US" dirty="0" smtClean="0"/>
              <a:t>d</a:t>
            </a:r>
            <a:r>
              <a:rPr lang="en-US" dirty="0"/>
              <a:t>. Get photographs of all the visitors </a:t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21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4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Types of data 	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22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1026" name="Picture 2" descr="Data Types From A Machine Learning Perspective With Examples | by Alina  Zhang | Towards Data Scienc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0" y="1667030"/>
            <a:ext cx="2676525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ta Types in Machine Learning Artificial Intelligence - AI ML &amp; Deep  Learning Complete Course 2020 - YouTub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389" y="1790292"/>
            <a:ext cx="4320000" cy="243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41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Features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/>
              <a:t>Data features refer to the type of data you want to </a:t>
            </a:r>
            <a:r>
              <a:rPr lang="en-US" dirty="0" smtClean="0"/>
              <a:t>collect. </a:t>
            </a:r>
          </a:p>
          <a:p>
            <a:r>
              <a:rPr lang="en-US" dirty="0" smtClean="0"/>
              <a:t>It should be relevant to the problem statement. </a:t>
            </a:r>
          </a:p>
          <a:p>
            <a:r>
              <a:rPr lang="en-US" dirty="0" smtClean="0"/>
              <a:t>For example, while analyzing the weakness of a batsman, you will have data features such as </a:t>
            </a:r>
          </a:p>
          <a:p>
            <a:pPr lvl="1"/>
            <a:r>
              <a:rPr lang="en-US" dirty="0" smtClean="0"/>
              <a:t>Speed of ball, type of dismissal, type of bowler, Type of swing, Type of spin, number of balls faced, and many other similar 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23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1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Methods of data acquisition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24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000" y="1571861"/>
            <a:ext cx="7200000" cy="299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56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Loopy game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3465467" cy="2866864"/>
          </a:xfrm>
        </p:spPr>
        <p:txBody>
          <a:bodyPr/>
          <a:lstStyle/>
          <a:p>
            <a:r>
              <a:rPr lang="en-US" dirty="0" smtClean="0"/>
              <a:t>Integrative game to understand how data flows in a system. </a:t>
            </a:r>
          </a:p>
          <a:p>
            <a:r>
              <a:rPr lang="en-US" dirty="0" smtClean="0"/>
              <a:t>Design an ecosystem or any problem and simulate. </a:t>
            </a:r>
          </a:p>
          <a:p>
            <a:r>
              <a:rPr lang="en-IN" dirty="0">
                <a:hlinkClick r:id="rId2"/>
              </a:rPr>
              <a:t>https://ncase.me/loopy</a:t>
            </a:r>
            <a:r>
              <a:rPr lang="en-IN" dirty="0" smtClean="0">
                <a:hlinkClick r:id="rId2"/>
              </a:rPr>
              <a:t>/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25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4617" y="1198942"/>
            <a:ext cx="4654817" cy="317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88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IN" dirty="0"/>
              <a:t>Open-Source Datasets</a:t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IN" dirty="0"/>
              <a:t>Lionbridge AI</a:t>
            </a:r>
          </a:p>
          <a:p>
            <a:r>
              <a:rPr lang="en-IN" dirty="0"/>
              <a:t>Amazon Mechanical Turk</a:t>
            </a:r>
          </a:p>
          <a:p>
            <a:r>
              <a:rPr lang="en-IN" dirty="0" err="1"/>
              <a:t>LabelBox</a:t>
            </a:r>
            <a:endParaRPr lang="en-IN" dirty="0"/>
          </a:p>
          <a:p>
            <a:r>
              <a:rPr lang="en-IN" dirty="0"/>
              <a:t>Figure Eight</a:t>
            </a:r>
          </a:p>
          <a:p>
            <a:r>
              <a:rPr lang="en-IN" dirty="0" err="1"/>
              <a:t>Kaggle</a:t>
            </a:r>
            <a:r>
              <a:rPr lang="en-IN" dirty="0"/>
              <a:t> </a:t>
            </a:r>
          </a:p>
          <a:p>
            <a:r>
              <a:rPr lang="en-IN" dirty="0"/>
              <a:t>http://mospi.nic.in/data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26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49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Big Data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/>
          </a:bodyPr>
          <a:lstStyle/>
          <a:p>
            <a:r>
              <a:rPr lang="en-US" dirty="0"/>
              <a:t>Big Data is a collection of data that is huge in volume, yet growing exponentially with time.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is a data with so large size and complexity that none of traditional data management tools can store it or process it efficiently.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27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859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Examples of Big Data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/>
              <a:t>The New York Stock Exchange generates about one terabyte of new trade data per day.</a:t>
            </a:r>
          </a:p>
          <a:p>
            <a:r>
              <a:rPr lang="en-US" dirty="0"/>
              <a:t>The statistic shows that 500+terabytes of new data get ingested into the databases of social media site Facebook, every day. </a:t>
            </a:r>
          </a:p>
          <a:p>
            <a:r>
              <a:rPr lang="en-US" dirty="0"/>
              <a:t>A single Jet engine can generate 10+terabytes of data in 30 minutes of flight time. </a:t>
            </a: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0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Types of Big Data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29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850" y="1388242"/>
            <a:ext cx="7560000" cy="374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76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57197"/>
          </a:xfrm>
        </p:spPr>
        <p:txBody>
          <a:bodyPr/>
          <a:lstStyle/>
          <a:p>
            <a:r>
              <a:rPr lang="en-US" dirty="0" smtClean="0"/>
              <a:t>AI Project Cycle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709530"/>
            <a:ext cx="7505700" cy="2729195"/>
          </a:xfrm>
        </p:spPr>
        <p:txBody>
          <a:bodyPr>
            <a:normAutofit/>
          </a:bodyPr>
          <a:lstStyle/>
          <a:p>
            <a:r>
              <a:rPr lang="en-US" dirty="0" smtClean="0"/>
              <a:t>Problem Scoping</a:t>
            </a:r>
          </a:p>
          <a:p>
            <a:r>
              <a:rPr lang="en-US" dirty="0" smtClean="0"/>
              <a:t>Data Acquisition </a:t>
            </a:r>
          </a:p>
          <a:p>
            <a:r>
              <a:rPr lang="en-US" dirty="0" smtClean="0"/>
              <a:t>Data Exploration </a:t>
            </a:r>
          </a:p>
          <a:p>
            <a:r>
              <a:rPr lang="en-US" dirty="0" smtClean="0"/>
              <a:t>Data Modeling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606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Structured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30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506" y="1571861"/>
            <a:ext cx="7791450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52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Unstructured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31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150" y="1399392"/>
            <a:ext cx="740092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948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Training Testing and Validation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pPr fontAlgn="base"/>
            <a:r>
              <a:rPr lang="en-US" b="1" dirty="0"/>
              <a:t>Training set:</a:t>
            </a:r>
            <a:r>
              <a:rPr lang="en-US" dirty="0"/>
              <a:t> The data where the model is trained on</a:t>
            </a:r>
          </a:p>
          <a:p>
            <a:pPr fontAlgn="base"/>
            <a:r>
              <a:rPr lang="en-US" b="1" dirty="0"/>
              <a:t>Validation set:</a:t>
            </a:r>
            <a:r>
              <a:rPr lang="en-US" dirty="0"/>
              <a:t> Data the model has not been trained on and used to tune </a:t>
            </a:r>
            <a:r>
              <a:rPr lang="en-US" dirty="0" err="1"/>
              <a:t>hyperparameters</a:t>
            </a:r>
            <a:endParaRPr lang="en-US" dirty="0"/>
          </a:p>
          <a:p>
            <a:pPr fontAlgn="base"/>
            <a:r>
              <a:rPr lang="en-US" b="1" dirty="0"/>
              <a:t>Test set:</a:t>
            </a:r>
            <a:r>
              <a:rPr lang="en-US" dirty="0"/>
              <a:t> In principle the same like the validation set.. just used at the final end after the model has been tailored.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32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467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33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3074" name="Picture 2" descr="Overview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70" y="845600"/>
            <a:ext cx="7560000" cy="4072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32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acquisition demo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IN" dirty="0">
                <a:hlinkClick r:id="rId2"/>
              </a:rPr>
              <a:t>https://teachablemachine.withgoogle.com</a:t>
            </a:r>
            <a:r>
              <a:rPr lang="en-IN" dirty="0" smtClean="0">
                <a:hlinkClick r:id="rId2"/>
              </a:rPr>
              <a:t>/</a:t>
            </a:r>
            <a:r>
              <a:rPr lang="en-IN" dirty="0" smtClean="0"/>
              <a:t> </a:t>
            </a:r>
          </a:p>
          <a:p>
            <a:r>
              <a:rPr lang="en-US" dirty="0" smtClean="0"/>
              <a:t>Click on Get started 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34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2000" y="2504281"/>
            <a:ext cx="6480000" cy="223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398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35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248" y="0"/>
            <a:ext cx="689134" cy="5991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36" y="22671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41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544893"/>
          </a:xfrm>
        </p:spPr>
        <p:txBody>
          <a:bodyPr>
            <a:normAutofit fontScale="90000"/>
          </a:bodyPr>
          <a:lstStyle/>
          <a:p>
            <a:r>
              <a:rPr lang="en-US" dirty="0"/>
              <a:t>Data Exploration</a:t>
            </a:r>
            <a:endParaRPr lang="en-IN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19150" y="1496291"/>
            <a:ext cx="3686100" cy="2942434"/>
          </a:xfrm>
        </p:spPr>
        <p:txBody>
          <a:bodyPr/>
          <a:lstStyle/>
          <a:p>
            <a:r>
              <a:rPr lang="en-US" dirty="0" smtClean="0"/>
              <a:t>Class IX</a:t>
            </a:r>
          </a:p>
          <a:p>
            <a:endParaRPr lang="en-US" dirty="0"/>
          </a:p>
          <a:p>
            <a:r>
              <a:rPr lang="en-US" dirty="0" smtClean="0"/>
              <a:t>Data visualization tools</a:t>
            </a:r>
          </a:p>
          <a:p>
            <a:r>
              <a:rPr lang="en-US" dirty="0" smtClean="0"/>
              <a:t>Examples of visualization 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2"/>
          </p:nvPr>
        </p:nvSpPr>
        <p:spPr>
          <a:xfrm>
            <a:off x="4638675" y="1496292"/>
            <a:ext cx="3686100" cy="2942434"/>
          </a:xfrm>
        </p:spPr>
        <p:txBody>
          <a:bodyPr/>
          <a:lstStyle/>
          <a:p>
            <a:r>
              <a:rPr lang="en-US" dirty="0" smtClean="0"/>
              <a:t>Class X</a:t>
            </a:r>
          </a:p>
          <a:p>
            <a:endParaRPr lang="en-US" dirty="0" smtClean="0"/>
          </a:p>
          <a:p>
            <a:r>
              <a:rPr lang="en-US" dirty="0"/>
              <a:t>Data visualization tools</a:t>
            </a:r>
          </a:p>
          <a:p>
            <a:r>
              <a:rPr lang="en-US" dirty="0"/>
              <a:t>Examples of visualization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36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62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visualization tools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/>
              <a:t>Microsoft Excel</a:t>
            </a:r>
          </a:p>
          <a:p>
            <a:r>
              <a:rPr lang="en-US" dirty="0" smtClean="0"/>
              <a:t>Tableau </a:t>
            </a:r>
          </a:p>
          <a:p>
            <a:r>
              <a:rPr lang="en-US" dirty="0" err="1" smtClean="0"/>
              <a:t>Qlikview</a:t>
            </a:r>
            <a:endParaRPr lang="en-US" dirty="0" smtClean="0"/>
          </a:p>
          <a:p>
            <a:r>
              <a:rPr lang="en-US" dirty="0" err="1" smtClean="0"/>
              <a:t>Datawrapper</a:t>
            </a:r>
            <a:endParaRPr lang="en-US" dirty="0" smtClean="0"/>
          </a:p>
          <a:p>
            <a:r>
              <a:rPr lang="en-US" dirty="0" smtClean="0"/>
              <a:t>Google Data Studio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37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8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do we need to visualize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/>
              <a:t>Quickly get a sense of the trends, relationships and patterns contained within the </a:t>
            </a:r>
            <a:r>
              <a:rPr lang="en-US" dirty="0" smtClean="0"/>
              <a:t>data.</a:t>
            </a:r>
          </a:p>
          <a:p>
            <a:r>
              <a:rPr lang="en-US" dirty="0" smtClean="0"/>
              <a:t>Define </a:t>
            </a:r>
            <a:r>
              <a:rPr lang="en-US" dirty="0"/>
              <a:t>strategy for which model to use at a later </a:t>
            </a:r>
            <a:r>
              <a:rPr lang="en-US" dirty="0" smtClean="0"/>
              <a:t>stage. </a:t>
            </a:r>
          </a:p>
          <a:p>
            <a:r>
              <a:rPr lang="en-US" dirty="0" smtClean="0"/>
              <a:t>Communicate </a:t>
            </a:r>
            <a:r>
              <a:rPr lang="en-US" dirty="0"/>
              <a:t>the same to others effectively. </a:t>
            </a:r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 err="1"/>
              <a:t>visualise</a:t>
            </a:r>
            <a:r>
              <a:rPr lang="en-US" dirty="0"/>
              <a:t> data, we can use </a:t>
            </a:r>
            <a:r>
              <a:rPr lang="en-US" dirty="0" smtClean="0"/>
              <a:t>various types </a:t>
            </a:r>
            <a:r>
              <a:rPr lang="en-US" dirty="0"/>
              <a:t>of visual representations. </a:t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Visualization methods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208730"/>
            <a:ext cx="6078039" cy="2866864"/>
          </a:xfrm>
        </p:spPr>
        <p:txBody>
          <a:bodyPr/>
          <a:lstStyle/>
          <a:p>
            <a:r>
              <a:rPr lang="en-IN" dirty="0">
                <a:hlinkClick r:id="rId2"/>
              </a:rPr>
              <a:t>https://datavizcatalogue.com</a:t>
            </a:r>
            <a:r>
              <a:rPr lang="en-IN" dirty="0" smtClean="0">
                <a:hlinkClick r:id="rId2"/>
              </a:rPr>
              <a:t>/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39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52000" y="1638075"/>
            <a:ext cx="5040000" cy="329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23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AI project Cycle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/>
              <a:t>IT Project Cycle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8801" y="2299092"/>
            <a:ext cx="6160668" cy="213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5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Student worksheet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40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9807" y="1481177"/>
            <a:ext cx="5177382" cy="342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24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in Excel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41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975682"/>
              </p:ext>
            </p:extLst>
          </p:nvPr>
        </p:nvGraphicFramePr>
        <p:xfrm>
          <a:off x="496389" y="1965823"/>
          <a:ext cx="1219200" cy="18688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99009151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17069761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Grade 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No. of grades 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467573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A</a:t>
                      </a:r>
                      <a:endParaRPr lang="en-IN" sz="1100" b="0" i="0" u="none" strike="noStrike" dirty="0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20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774351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AB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28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17185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B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50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657136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BC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70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222081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C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63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796794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CD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40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9017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D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30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45037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accent5"/>
                          </a:solidFill>
                          <a:effectLst/>
                        </a:rPr>
                        <a:t>F</a:t>
                      </a:r>
                      <a:endParaRPr lang="en-IN" sz="1100" b="0" i="0" u="none" strike="noStrike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2</a:t>
                      </a:r>
                      <a:endParaRPr lang="en-IN" sz="1100" b="0" i="0" u="none" strike="noStrike" dirty="0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71725495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8696" y="1357183"/>
            <a:ext cx="5623253" cy="338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07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Multidimensional data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IN" dirty="0">
                <a:hlinkClick r:id="rId2"/>
              </a:rPr>
              <a:t>http://projector.tensorflow.org</a:t>
            </a:r>
            <a:r>
              <a:rPr lang="en-IN" dirty="0" smtClean="0">
                <a:hlinkClick r:id="rId2"/>
              </a:rPr>
              <a:t>/</a:t>
            </a:r>
            <a:endParaRPr lang="en-IN" dirty="0" smtClean="0"/>
          </a:p>
          <a:p>
            <a:r>
              <a:rPr lang="en-US" dirty="0" smtClean="0"/>
              <a:t>Visualize a 200 dimensional data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42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91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43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248" y="0"/>
            <a:ext cx="689134" cy="5991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36" y="22671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52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54489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Modeling</a:t>
            </a:r>
            <a:endParaRPr lang="en-IN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19150" y="1496291"/>
            <a:ext cx="3686100" cy="2942434"/>
          </a:xfrm>
        </p:spPr>
        <p:txBody>
          <a:bodyPr/>
          <a:lstStyle/>
          <a:p>
            <a:r>
              <a:rPr lang="en-US" dirty="0" smtClean="0"/>
              <a:t>Class IX</a:t>
            </a:r>
          </a:p>
          <a:p>
            <a:endParaRPr lang="en-US" dirty="0"/>
          </a:p>
          <a:p>
            <a:r>
              <a:rPr lang="en-US" dirty="0" smtClean="0"/>
              <a:t>AI models – Rule based and learning based </a:t>
            </a:r>
          </a:p>
          <a:p>
            <a:r>
              <a:rPr lang="en-US" dirty="0" smtClean="0"/>
              <a:t>Learning based - ML and DL </a:t>
            </a:r>
          </a:p>
          <a:p>
            <a:r>
              <a:rPr lang="en-US" dirty="0" smtClean="0"/>
              <a:t>Complete the teachable game 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2"/>
          </p:nvPr>
        </p:nvSpPr>
        <p:spPr>
          <a:xfrm>
            <a:off x="4638675" y="1496292"/>
            <a:ext cx="3686100" cy="2942434"/>
          </a:xfrm>
        </p:spPr>
        <p:txBody>
          <a:bodyPr/>
          <a:lstStyle/>
          <a:p>
            <a:r>
              <a:rPr lang="en-US" dirty="0" smtClean="0"/>
              <a:t>Class X</a:t>
            </a:r>
          </a:p>
          <a:p>
            <a:endParaRPr lang="en-US" dirty="0" smtClean="0"/>
          </a:p>
          <a:p>
            <a:r>
              <a:rPr lang="en-US" dirty="0"/>
              <a:t>AI models – Rule based and learning based </a:t>
            </a:r>
          </a:p>
          <a:p>
            <a:r>
              <a:rPr lang="en-US" dirty="0"/>
              <a:t>Learning based </a:t>
            </a:r>
            <a:r>
              <a:rPr lang="en-US" dirty="0" smtClean="0"/>
              <a:t>– Supervised, Unsupervised, Reinforcement </a:t>
            </a:r>
          </a:p>
          <a:p>
            <a:r>
              <a:rPr lang="en-US" dirty="0" smtClean="0"/>
              <a:t>Regression, Classification, Clustering, Dimensionality reduction </a:t>
            </a:r>
          </a:p>
          <a:p>
            <a:endParaRPr lang="en-US" dirty="0"/>
          </a:p>
          <a:p>
            <a:r>
              <a:rPr lang="en-US" dirty="0" smtClean="0"/>
              <a:t>Evaluation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44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81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AI ML and DL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45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5122" name="Picture 2" descr="Cousins of Artificial Intelligence | by Seema Singh | Towards Data Scienc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716" y="291808"/>
            <a:ext cx="4320000" cy="445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405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AI, ML and DL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Artificial </a:t>
            </a:r>
            <a:r>
              <a:rPr lang="en-US" b="1" dirty="0"/>
              <a:t>Intelligence</a:t>
            </a:r>
            <a:r>
              <a:rPr lang="en-US" dirty="0"/>
              <a:t>, or AI, refers to any technique that enables computers to </a:t>
            </a:r>
            <a:r>
              <a:rPr lang="en-US" dirty="0" smtClean="0"/>
              <a:t>mimic human </a:t>
            </a:r>
            <a:r>
              <a:rPr lang="en-US" dirty="0"/>
              <a:t>intelligence. </a:t>
            </a:r>
            <a:endParaRPr lang="en-US" dirty="0" smtClean="0"/>
          </a:p>
          <a:p>
            <a:r>
              <a:rPr lang="en-US" b="1" dirty="0" smtClean="0"/>
              <a:t>Machine </a:t>
            </a:r>
            <a:r>
              <a:rPr lang="en-US" b="1" dirty="0"/>
              <a:t>Learning</a:t>
            </a:r>
            <a:r>
              <a:rPr lang="en-US" dirty="0"/>
              <a:t>, or ML, enables machines to improve at tasks with experience. </a:t>
            </a:r>
            <a:r>
              <a:rPr lang="en-US" dirty="0" smtClean="0"/>
              <a:t>The machine </a:t>
            </a:r>
            <a:r>
              <a:rPr lang="en-US" dirty="0"/>
              <a:t>learns from its mistakes and takes them into consideration in the next execution</a:t>
            </a:r>
            <a:r>
              <a:rPr lang="en-US" dirty="0" smtClean="0"/>
              <a:t>.</a:t>
            </a:r>
          </a:p>
          <a:p>
            <a:r>
              <a:rPr lang="en-US" b="1" dirty="0" smtClean="0"/>
              <a:t>Deep </a:t>
            </a:r>
            <a:r>
              <a:rPr lang="en-US" b="1" dirty="0"/>
              <a:t>Learning</a:t>
            </a:r>
            <a:r>
              <a:rPr lang="en-US" dirty="0"/>
              <a:t>, or DL, enables software to train itself to perform tasks with vast </a:t>
            </a:r>
            <a:r>
              <a:rPr lang="en-US" dirty="0" smtClean="0"/>
              <a:t>amounts of </a:t>
            </a:r>
            <a:r>
              <a:rPr lang="en-US" dirty="0"/>
              <a:t>data. In deep learning, the machine is trained with huge amounts of data which helps it</a:t>
            </a:r>
            <a:br>
              <a:rPr lang="en-US" dirty="0"/>
            </a:br>
            <a:r>
              <a:rPr lang="en-US" dirty="0"/>
              <a:t>into training itself around the data.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46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17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Modeling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/>
              <a:t>AI Modelling refers to developing algorithms, also called models which can be trained to </a:t>
            </a:r>
            <a:r>
              <a:rPr lang="en-US" dirty="0" smtClean="0"/>
              <a:t>get intelligent </a:t>
            </a:r>
            <a:r>
              <a:rPr lang="en-US" dirty="0"/>
              <a:t>outputs. </a:t>
            </a:r>
            <a:endParaRPr lang="en-US" dirty="0" smtClean="0"/>
          </a:p>
          <a:p>
            <a:r>
              <a:rPr lang="en-US" dirty="0" smtClean="0"/>
              <a:t>That </a:t>
            </a:r>
            <a:r>
              <a:rPr lang="en-US" dirty="0"/>
              <a:t>is, writing codes to make a machine artificially intelligent. </a:t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47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0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Types of AI models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sp>
        <p:nvSpPr>
          <p:cNvPr id="7" name="Flowchart: Process 6"/>
          <p:cNvSpPr/>
          <p:nvPr/>
        </p:nvSpPr>
        <p:spPr>
          <a:xfrm>
            <a:off x="3587931" y="1481177"/>
            <a:ext cx="1541418" cy="748937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 Models</a:t>
            </a:r>
            <a:endParaRPr lang="en-IN" dirty="0"/>
          </a:p>
        </p:txBody>
      </p:sp>
      <p:sp>
        <p:nvSpPr>
          <p:cNvPr id="8" name="Flowchart: Process 7"/>
          <p:cNvSpPr/>
          <p:nvPr/>
        </p:nvSpPr>
        <p:spPr>
          <a:xfrm>
            <a:off x="2046513" y="2630824"/>
            <a:ext cx="1541418" cy="748937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Rule based</a:t>
            </a:r>
            <a:endParaRPr lang="en-IN" dirty="0"/>
          </a:p>
        </p:txBody>
      </p:sp>
      <p:sp>
        <p:nvSpPr>
          <p:cNvPr id="10" name="Flowchart: Process 9"/>
          <p:cNvSpPr/>
          <p:nvPr/>
        </p:nvSpPr>
        <p:spPr>
          <a:xfrm>
            <a:off x="5129349" y="2630824"/>
            <a:ext cx="1541418" cy="748937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Learning based</a:t>
            </a:r>
            <a:endParaRPr lang="en-IN" dirty="0"/>
          </a:p>
        </p:txBody>
      </p:sp>
      <p:sp>
        <p:nvSpPr>
          <p:cNvPr id="11" name="Flowchart: Process 10"/>
          <p:cNvSpPr/>
          <p:nvPr/>
        </p:nvSpPr>
        <p:spPr>
          <a:xfrm>
            <a:off x="4053840" y="3844801"/>
            <a:ext cx="1541418" cy="748937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Machine Learning </a:t>
            </a:r>
            <a:endParaRPr lang="en-IN" dirty="0"/>
          </a:p>
        </p:txBody>
      </p:sp>
      <p:sp>
        <p:nvSpPr>
          <p:cNvPr id="12" name="Flowchart: Process 11"/>
          <p:cNvSpPr/>
          <p:nvPr/>
        </p:nvSpPr>
        <p:spPr>
          <a:xfrm>
            <a:off x="6189345" y="3844801"/>
            <a:ext cx="1541418" cy="748937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Deep Learning</a:t>
            </a:r>
            <a:endParaRPr lang="en-IN" dirty="0"/>
          </a:p>
        </p:txBody>
      </p: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>
          <a:xfrm flipH="1">
            <a:off x="2817222" y="2230114"/>
            <a:ext cx="1541418" cy="4007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cxnSp>
      <p:cxnSp>
        <p:nvCxnSpPr>
          <p:cNvPr id="16" name="Straight Arrow Connector 15"/>
          <p:cNvCxnSpPr>
            <a:stCxn id="7" idx="2"/>
            <a:endCxn id="10" idx="0"/>
          </p:cNvCxnSpPr>
          <p:nvPr/>
        </p:nvCxnSpPr>
        <p:spPr>
          <a:xfrm>
            <a:off x="4358640" y="2230114"/>
            <a:ext cx="1541418" cy="4007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cxnSp>
      <p:cxnSp>
        <p:nvCxnSpPr>
          <p:cNvPr id="18" name="Straight Arrow Connector 17"/>
          <p:cNvCxnSpPr>
            <a:stCxn id="10" idx="2"/>
            <a:endCxn id="11" idx="0"/>
          </p:cNvCxnSpPr>
          <p:nvPr/>
        </p:nvCxnSpPr>
        <p:spPr>
          <a:xfrm flipH="1">
            <a:off x="4824549" y="3379761"/>
            <a:ext cx="1075509" cy="4650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cxnSp>
      <p:cxnSp>
        <p:nvCxnSpPr>
          <p:cNvPr id="20" name="Straight Arrow Connector 19"/>
          <p:cNvCxnSpPr>
            <a:endCxn id="12" idx="0"/>
          </p:cNvCxnSpPr>
          <p:nvPr/>
        </p:nvCxnSpPr>
        <p:spPr>
          <a:xfrm>
            <a:off x="5900058" y="3379761"/>
            <a:ext cx="1059996" cy="4650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40218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Rule based 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49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9988" y="1333613"/>
            <a:ext cx="4107316" cy="360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AI project Cycle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8865" y="1481177"/>
            <a:ext cx="4394095" cy="342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298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Learning based 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3604395" cy="286686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For example, suppose you have a dataset of 1000 images of </a:t>
            </a:r>
            <a:r>
              <a:rPr lang="en-US" dirty="0" smtClean="0"/>
              <a:t>random stray </a:t>
            </a:r>
            <a:r>
              <a:rPr lang="en-US" dirty="0"/>
              <a:t>dogs of your area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Thus</a:t>
            </a:r>
            <a:r>
              <a:rPr lang="en-US" dirty="0"/>
              <a:t>, you would put this into a </a:t>
            </a:r>
            <a:r>
              <a:rPr lang="en-US" dirty="0" smtClean="0"/>
              <a:t>learning approach </a:t>
            </a:r>
            <a:r>
              <a:rPr lang="en-US" dirty="0"/>
              <a:t>based AI </a:t>
            </a:r>
            <a:r>
              <a:rPr lang="en-US" dirty="0" smtClean="0"/>
              <a:t>machine. </a:t>
            </a:r>
          </a:p>
          <a:p>
            <a:r>
              <a:rPr lang="en-US" dirty="0" smtClean="0"/>
              <a:t>It </a:t>
            </a:r>
            <a:r>
              <a:rPr lang="en-US" dirty="0"/>
              <a:t>might cluster the data on the basis of </a:t>
            </a:r>
            <a:r>
              <a:rPr lang="en-US" dirty="0" err="1" smtClean="0"/>
              <a:t>colour</a:t>
            </a:r>
            <a:r>
              <a:rPr lang="en-US" dirty="0" smtClean="0"/>
              <a:t>, size</a:t>
            </a:r>
            <a:r>
              <a:rPr lang="en-US" dirty="0"/>
              <a:t>, fur style, etc. </a:t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50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3545" y="912535"/>
            <a:ext cx="4320000" cy="37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37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Decision tree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/>
              <a:t>Decision tree builds classification or regression models in the form of a tree structure.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breaks down a dataset into smaller and smaller subsets while at the same time an associated decision tree is incrementally developed.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final result is a tree with </a:t>
            </a:r>
            <a:r>
              <a:rPr lang="en-US" b="1" dirty="0"/>
              <a:t>decision nodes</a:t>
            </a:r>
            <a:r>
              <a:rPr lang="en-US" dirty="0"/>
              <a:t> and </a:t>
            </a:r>
            <a:r>
              <a:rPr lang="en-US" b="1" dirty="0"/>
              <a:t>leaf nodes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51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5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52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6146" name="Picture 2" descr="https://www.saedsayad.com/images/Decision_Tree_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01" y="1302565"/>
            <a:ext cx="8358875" cy="3136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554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Types of learnings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53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sp>
        <p:nvSpPr>
          <p:cNvPr id="10" name="Flowchart: Process 9"/>
          <p:cNvSpPr/>
          <p:nvPr/>
        </p:nvSpPr>
        <p:spPr>
          <a:xfrm>
            <a:off x="3688080" y="1691880"/>
            <a:ext cx="1541418" cy="748937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Learning based</a:t>
            </a:r>
            <a:endParaRPr lang="en-IN" dirty="0"/>
          </a:p>
        </p:txBody>
      </p:sp>
      <p:sp>
        <p:nvSpPr>
          <p:cNvPr id="11" name="Flowchart: Process 10"/>
          <p:cNvSpPr/>
          <p:nvPr/>
        </p:nvSpPr>
        <p:spPr>
          <a:xfrm>
            <a:off x="3688080" y="3479041"/>
            <a:ext cx="1541418" cy="748937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Unsupervised Learning </a:t>
            </a:r>
            <a:endParaRPr lang="en-IN" dirty="0"/>
          </a:p>
        </p:txBody>
      </p:sp>
      <p:sp>
        <p:nvSpPr>
          <p:cNvPr id="12" name="Flowchart: Process 11"/>
          <p:cNvSpPr/>
          <p:nvPr/>
        </p:nvSpPr>
        <p:spPr>
          <a:xfrm>
            <a:off x="5823585" y="3479041"/>
            <a:ext cx="1541418" cy="748937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Reinforcement Learning </a:t>
            </a:r>
            <a:endParaRPr lang="en-IN" dirty="0"/>
          </a:p>
        </p:txBody>
      </p:sp>
      <p:cxnSp>
        <p:nvCxnSpPr>
          <p:cNvPr id="18" name="Straight Arrow Connector 17"/>
          <p:cNvCxnSpPr>
            <a:stCxn id="10" idx="2"/>
            <a:endCxn id="11" idx="0"/>
          </p:cNvCxnSpPr>
          <p:nvPr/>
        </p:nvCxnSpPr>
        <p:spPr>
          <a:xfrm>
            <a:off x="4458789" y="2440817"/>
            <a:ext cx="0" cy="10382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cxnSp>
      <p:cxnSp>
        <p:nvCxnSpPr>
          <p:cNvPr id="20" name="Straight Arrow Connector 19"/>
          <p:cNvCxnSpPr>
            <a:endCxn id="12" idx="0"/>
          </p:cNvCxnSpPr>
          <p:nvPr/>
        </p:nvCxnSpPr>
        <p:spPr>
          <a:xfrm>
            <a:off x="4454436" y="2440817"/>
            <a:ext cx="2139858" cy="10382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cxnSp>
      <p:sp>
        <p:nvSpPr>
          <p:cNvPr id="17" name="Flowchart: Process 16"/>
          <p:cNvSpPr/>
          <p:nvPr/>
        </p:nvSpPr>
        <p:spPr>
          <a:xfrm>
            <a:off x="1608908" y="3479041"/>
            <a:ext cx="1541418" cy="748937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Supervised Learning </a:t>
            </a:r>
            <a:endParaRPr lang="en-IN" dirty="0"/>
          </a:p>
        </p:txBody>
      </p:sp>
      <p:cxnSp>
        <p:nvCxnSpPr>
          <p:cNvPr id="19" name="Straight Arrow Connector 18"/>
          <p:cNvCxnSpPr>
            <a:stCxn id="10" idx="2"/>
            <a:endCxn id="17" idx="0"/>
          </p:cNvCxnSpPr>
          <p:nvPr/>
        </p:nvCxnSpPr>
        <p:spPr>
          <a:xfrm flipH="1">
            <a:off x="2379617" y="2440817"/>
            <a:ext cx="2079172" cy="10382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41431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Supervised Learning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In a supervised learning model, the </a:t>
            </a:r>
            <a:r>
              <a:rPr lang="en-US" dirty="0" smtClean="0"/>
              <a:t>dataset which </a:t>
            </a:r>
            <a:r>
              <a:rPr lang="en-US" dirty="0"/>
              <a:t>is fed to the machine is labelled.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label is some information which </a:t>
            </a:r>
            <a:r>
              <a:rPr lang="en-US" dirty="0" smtClean="0"/>
              <a:t>can be </a:t>
            </a:r>
            <a:r>
              <a:rPr lang="en-US" dirty="0"/>
              <a:t>used as a tag for data. </a:t>
            </a:r>
            <a:endParaRPr lang="en-US" dirty="0" smtClean="0"/>
          </a:p>
          <a:p>
            <a:r>
              <a:rPr lang="en-US" dirty="0" smtClean="0"/>
              <a:t>For example, students </a:t>
            </a:r>
            <a:r>
              <a:rPr lang="en-US" dirty="0"/>
              <a:t>get grades according to the </a:t>
            </a:r>
            <a:r>
              <a:rPr lang="en-US" dirty="0" smtClean="0"/>
              <a:t>marks they </a:t>
            </a:r>
            <a:r>
              <a:rPr lang="en-US" dirty="0"/>
              <a:t>secure in examinations. </a:t>
            </a:r>
            <a:endParaRPr lang="en-US" dirty="0" smtClean="0"/>
          </a:p>
          <a:p>
            <a:r>
              <a:rPr lang="en-US" dirty="0" smtClean="0"/>
              <a:t>These grades are </a:t>
            </a:r>
            <a:r>
              <a:rPr lang="en-US" dirty="0"/>
              <a:t>labels which </a:t>
            </a:r>
            <a:r>
              <a:rPr lang="en-US" dirty="0" err="1"/>
              <a:t>categorise</a:t>
            </a:r>
            <a:r>
              <a:rPr lang="en-US" dirty="0"/>
              <a:t> the students</a:t>
            </a:r>
            <a:br>
              <a:rPr lang="en-US" dirty="0"/>
            </a:br>
            <a:r>
              <a:rPr lang="en-US" dirty="0"/>
              <a:t>according to their marks.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r>
              <a:rPr lang="en-US" dirty="0" smtClean="0"/>
              <a:t>Classification </a:t>
            </a:r>
          </a:p>
          <a:p>
            <a:r>
              <a:rPr lang="en-US" dirty="0" smtClean="0"/>
              <a:t>Regression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54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64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Classification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4066359" cy="2866864"/>
          </a:xfrm>
        </p:spPr>
        <p:txBody>
          <a:bodyPr>
            <a:normAutofit/>
          </a:bodyPr>
          <a:lstStyle/>
          <a:p>
            <a:r>
              <a:rPr lang="en-US" dirty="0"/>
              <a:t>Where the data is </a:t>
            </a:r>
            <a:r>
              <a:rPr lang="en-US" dirty="0" smtClean="0"/>
              <a:t>classified according </a:t>
            </a:r>
            <a:r>
              <a:rPr lang="en-US" dirty="0"/>
              <a:t>to the labels. </a:t>
            </a:r>
            <a:endParaRPr lang="en-US" dirty="0" smtClean="0"/>
          </a:p>
          <a:p>
            <a:r>
              <a:rPr lang="en-US" dirty="0" smtClean="0"/>
              <a:t>The entries are divided in two classes normally.</a:t>
            </a:r>
          </a:p>
          <a:p>
            <a:r>
              <a:rPr lang="en-US" dirty="0" smtClean="0"/>
              <a:t>The boundary condition is defined to classify.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55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170" name="Picture 2" descr="Classification - H2o.ai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525" y="1422064"/>
            <a:ext cx="3587424" cy="2718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20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Regression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4196987" cy="28668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Regression deals with continuous data. </a:t>
            </a:r>
          </a:p>
          <a:p>
            <a:r>
              <a:rPr lang="en-US" dirty="0" smtClean="0"/>
              <a:t>For example, if we know the growth rate, we can predict the salary of someone after a certain number of years. </a:t>
            </a:r>
          </a:p>
          <a:p>
            <a:r>
              <a:rPr lang="en-US" dirty="0" smtClean="0"/>
              <a:t>Regression is linear as well as non-linear.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56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8196" name="Picture 4" descr="Linear Regression VS Logistic Regression in Machine Learning | LaptrinhX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015" y="1645919"/>
            <a:ext cx="3074941" cy="245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94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Unsupervised Learning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 unsupervised learning model works on </a:t>
            </a:r>
            <a:r>
              <a:rPr lang="en-US" dirty="0" err="1"/>
              <a:t>unlabelled</a:t>
            </a:r>
            <a:r>
              <a:rPr lang="en-US" dirty="0"/>
              <a:t> dataset.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means that the data which is </a:t>
            </a:r>
            <a:r>
              <a:rPr lang="en-US" dirty="0" smtClean="0"/>
              <a:t>fed to </a:t>
            </a:r>
            <a:r>
              <a:rPr lang="en-US" dirty="0"/>
              <a:t>the machine is random </a:t>
            </a:r>
            <a:r>
              <a:rPr lang="en-US" dirty="0" smtClean="0"/>
              <a:t>and there </a:t>
            </a:r>
            <a:r>
              <a:rPr lang="en-US" dirty="0"/>
              <a:t>is a possibility that the person who is training the model does </a:t>
            </a:r>
            <a:r>
              <a:rPr lang="en-US" dirty="0" smtClean="0"/>
              <a:t>not have </a:t>
            </a:r>
            <a:r>
              <a:rPr lang="en-US" dirty="0"/>
              <a:t>any information regarding it.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unsupervised learning models are used to </a:t>
            </a:r>
            <a:r>
              <a:rPr lang="en-US" dirty="0" smtClean="0"/>
              <a:t>identify relationships</a:t>
            </a:r>
            <a:r>
              <a:rPr lang="en-US" dirty="0"/>
              <a:t>, patterns and trends out of the data which is fed into it.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helps the user in </a:t>
            </a:r>
            <a:r>
              <a:rPr lang="en-US" dirty="0" smtClean="0"/>
              <a:t>understanding what </a:t>
            </a:r>
            <a:r>
              <a:rPr lang="en-US" dirty="0"/>
              <a:t>the data is about and what are the major features identified by the machine in </a:t>
            </a:r>
            <a:r>
              <a:rPr lang="en-US" dirty="0" smtClean="0"/>
              <a:t>it.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57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94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9218" name="Picture 2" descr="Why Unsupervised Machine Learning is the Future of Cybersecurity –  TechNativ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52" y="756113"/>
            <a:ext cx="7307671" cy="4181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71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Clustering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1" y="1571861"/>
            <a:ext cx="4083776" cy="326139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Refers to the unsupervised </a:t>
            </a:r>
            <a:r>
              <a:rPr lang="en-US" dirty="0" smtClean="0"/>
              <a:t>learning algorithm </a:t>
            </a:r>
            <a:r>
              <a:rPr lang="en-US" dirty="0"/>
              <a:t>which can cluster the unknown </a:t>
            </a:r>
            <a:r>
              <a:rPr lang="en-US" dirty="0" smtClean="0"/>
              <a:t>data according </a:t>
            </a:r>
            <a:r>
              <a:rPr lang="en-US" dirty="0"/>
              <a:t>to the patterns or trends identified out </a:t>
            </a:r>
            <a:r>
              <a:rPr lang="en-US" dirty="0" smtClean="0"/>
              <a:t>of it</a:t>
            </a:r>
            <a:r>
              <a:rPr lang="en-US" dirty="0"/>
              <a:t>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patterns observed might be the ones </a:t>
            </a:r>
            <a:r>
              <a:rPr lang="en-US" dirty="0" smtClean="0"/>
              <a:t>which are </a:t>
            </a:r>
            <a:r>
              <a:rPr lang="en-US" dirty="0"/>
              <a:t>known to the developer or it might even </a:t>
            </a:r>
            <a:r>
              <a:rPr lang="en-US" dirty="0" smtClean="0"/>
              <a:t>come up </a:t>
            </a:r>
            <a:r>
              <a:rPr lang="en-US" dirty="0"/>
              <a:t>with some unique patterns out of it.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59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10242" name="Picture 2" descr="Clustering Into an Unknown Number of Clusters | Baeldung on Computer Scienc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138" y="1422064"/>
            <a:ext cx="3700946" cy="2938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43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Scoping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248" y="0"/>
            <a:ext cx="689134" cy="5991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36" y="22671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74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Dimensionality reduction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0"/>
            <a:ext cx="3718016" cy="336540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 humans are able to </a:t>
            </a:r>
            <a:r>
              <a:rPr lang="en-US" dirty="0" err="1"/>
              <a:t>visualise</a:t>
            </a:r>
            <a:r>
              <a:rPr lang="en-US" dirty="0"/>
              <a:t> </a:t>
            </a:r>
            <a:r>
              <a:rPr lang="en-US" dirty="0" err="1"/>
              <a:t>upto</a:t>
            </a:r>
            <a:r>
              <a:rPr lang="en-US" dirty="0"/>
              <a:t> 3-Dimensions </a:t>
            </a:r>
            <a:r>
              <a:rPr lang="en-US" dirty="0" smtClean="0"/>
              <a:t>only. </a:t>
            </a:r>
          </a:p>
          <a:p>
            <a:r>
              <a:rPr lang="en-US" dirty="0"/>
              <a:t>I</a:t>
            </a:r>
            <a:r>
              <a:rPr lang="en-US" dirty="0" smtClean="0"/>
              <a:t>f </a:t>
            </a:r>
            <a:r>
              <a:rPr lang="en-US" dirty="0"/>
              <a:t>we have a ball in our hand, it is 3-Dimensions right </a:t>
            </a:r>
            <a:r>
              <a:rPr lang="en-US" dirty="0" smtClean="0"/>
              <a:t>now. </a:t>
            </a:r>
          </a:p>
          <a:p>
            <a:r>
              <a:rPr lang="en-US" dirty="0" smtClean="0"/>
              <a:t>But </a:t>
            </a:r>
            <a:r>
              <a:rPr lang="en-US" dirty="0"/>
              <a:t>if we click its picture, </a:t>
            </a:r>
            <a:r>
              <a:rPr lang="en-US" dirty="0" smtClean="0"/>
              <a:t>the data </a:t>
            </a:r>
            <a:r>
              <a:rPr lang="en-US" dirty="0"/>
              <a:t>transforms to </a:t>
            </a:r>
            <a:r>
              <a:rPr lang="en-US" dirty="0" smtClean="0"/>
              <a:t>2-D.</a:t>
            </a:r>
          </a:p>
          <a:p>
            <a:endParaRPr lang="en-US" dirty="0" smtClean="0"/>
          </a:p>
          <a:p>
            <a:r>
              <a:rPr lang="en-US" dirty="0" smtClean="0"/>
              <a:t>Hence</a:t>
            </a:r>
            <a:r>
              <a:rPr lang="en-US" dirty="0"/>
              <a:t>, to reduce the dimensions and still be able to make sense out of the data, we use </a:t>
            </a:r>
            <a:r>
              <a:rPr lang="en-US" dirty="0" smtClean="0"/>
              <a:t>Dimensionality Reduction</a:t>
            </a:r>
            <a:r>
              <a:rPr lang="en-US" dirty="0"/>
              <a:t>. </a:t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60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11266" name="Picture 2" descr="Introduction to Dimensionality Reduction - GeeksforGeek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0734" y="1481177"/>
            <a:ext cx="3600000" cy="2675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838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Reinforcement Learning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3718016" cy="286686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Reinforcement Learning is defined as a Machine Learning method that is concerned with how software agents should take actions in an environment. </a:t>
            </a:r>
            <a:endParaRPr lang="en-US" dirty="0" smtClean="0"/>
          </a:p>
          <a:p>
            <a:r>
              <a:rPr lang="en-US" dirty="0" smtClean="0"/>
              <a:t>Reinforcement </a:t>
            </a:r>
            <a:r>
              <a:rPr lang="en-US" dirty="0"/>
              <a:t>Learning is a part of the deep learning method that helps you to maximize some portion of the cumulative reward</a:t>
            </a:r>
            <a:r>
              <a:rPr lang="en-US" dirty="0" smtClean="0"/>
              <a:t>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61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12290" name="Picture 2" descr="https://www.guru99.com/images/1/082319_0514_Reinforceme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956" y="1835332"/>
            <a:ext cx="3600000" cy="208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940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Evaluation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/>
              <a:t>We’ll discuss these in details in the last unit.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62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5028" y="2314166"/>
            <a:ext cx="7200000" cy="9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24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Game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/>
              <a:t>Let us continue the Teachable Machine game now. </a:t>
            </a:r>
          </a:p>
          <a:p>
            <a:r>
              <a:rPr lang="en-US" dirty="0" smtClean="0"/>
              <a:t>We will train our model on visual data </a:t>
            </a:r>
          </a:p>
          <a:p>
            <a:r>
              <a:rPr lang="en-US" dirty="0" smtClean="0"/>
              <a:t>Then, we will test it using live webcam data.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63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896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Part – </a:t>
            </a:r>
            <a:r>
              <a:rPr lang="en-US" dirty="0" smtClean="0"/>
              <a:t>B </a:t>
            </a:r>
            <a:br>
              <a:rPr lang="en-US" dirty="0" smtClean="0"/>
            </a:br>
            <a:r>
              <a:rPr lang="en-US" dirty="0" smtClean="0"/>
              <a:t>Subject Specific Skills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Unit 3 - Neural Networks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64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248" y="0"/>
            <a:ext cx="689134" cy="5991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36" y="22671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48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54489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Neural Networks</a:t>
            </a:r>
            <a:endParaRPr lang="en-IN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19150" y="1496291"/>
            <a:ext cx="3686100" cy="2942434"/>
          </a:xfrm>
        </p:spPr>
        <p:txBody>
          <a:bodyPr/>
          <a:lstStyle/>
          <a:p>
            <a:r>
              <a:rPr lang="en-US" dirty="0" smtClean="0"/>
              <a:t>Class IX</a:t>
            </a:r>
          </a:p>
          <a:p>
            <a:endParaRPr lang="en-US" dirty="0"/>
          </a:p>
          <a:p>
            <a:r>
              <a:rPr lang="en-US" dirty="0" smtClean="0"/>
              <a:t>Human Neurons </a:t>
            </a:r>
          </a:p>
          <a:p>
            <a:r>
              <a:rPr lang="en-US" dirty="0" smtClean="0"/>
              <a:t>NN basics </a:t>
            </a:r>
          </a:p>
          <a:p>
            <a:r>
              <a:rPr lang="en-US" dirty="0" smtClean="0"/>
              <a:t>Perceptron </a:t>
            </a:r>
          </a:p>
          <a:p>
            <a:r>
              <a:rPr lang="en-US" dirty="0" smtClean="0"/>
              <a:t>Lab activity </a:t>
            </a:r>
            <a:endParaRPr lang="en-IN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2"/>
          </p:nvPr>
        </p:nvSpPr>
        <p:spPr>
          <a:xfrm>
            <a:off x="4638675" y="1496292"/>
            <a:ext cx="3686100" cy="2942434"/>
          </a:xfrm>
        </p:spPr>
        <p:txBody>
          <a:bodyPr/>
          <a:lstStyle/>
          <a:p>
            <a:r>
              <a:rPr lang="en-US" dirty="0" smtClean="0"/>
              <a:t>Class X</a:t>
            </a:r>
          </a:p>
          <a:p>
            <a:endParaRPr lang="en-US" dirty="0"/>
          </a:p>
          <a:p>
            <a:r>
              <a:rPr lang="en-US" dirty="0" smtClean="0"/>
              <a:t>NN revision </a:t>
            </a:r>
          </a:p>
          <a:p>
            <a:r>
              <a:rPr lang="en-US" dirty="0" smtClean="0"/>
              <a:t>Feedforward and bias in NN </a:t>
            </a:r>
          </a:p>
          <a:p>
            <a:r>
              <a:rPr lang="en-US" dirty="0" smtClean="0"/>
              <a:t>Back propagation </a:t>
            </a:r>
          </a:p>
          <a:p>
            <a:r>
              <a:rPr lang="en-US" dirty="0" smtClean="0"/>
              <a:t>Performance of NN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65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84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Human Neurons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3601710" cy="286686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majority of the input signal to a neuron is received via the dendrites. </a:t>
            </a:r>
            <a:endParaRPr lang="en-US" dirty="0" smtClean="0"/>
          </a:p>
          <a:p>
            <a:r>
              <a:rPr lang="en-US" dirty="0" smtClean="0"/>
              <a:t>There </a:t>
            </a:r>
            <a:r>
              <a:rPr lang="en-US" dirty="0"/>
              <a:t>are about 1,000 to 10,000 connections that are formed by other neurons to these dendrites.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signal from the connections, called synapses, propagate through the dendrite into the cell body.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66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1026" name="Picture 2" descr="https://miro.medium.com/max/3840/1*9B8ppwbZ4gJvsQj9dxrLbw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523" y="1422064"/>
            <a:ext cx="4320000" cy="232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03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single neuron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single neuron is </a:t>
            </a:r>
            <a:r>
              <a:rPr lang="en-US" dirty="0"/>
              <a:t>the building block of artificial neural </a:t>
            </a:r>
            <a:r>
              <a:rPr lang="en-US" dirty="0" smtClean="0"/>
              <a:t>networks. </a:t>
            </a:r>
          </a:p>
          <a:p>
            <a:r>
              <a:rPr lang="en-US" dirty="0"/>
              <a:t>I</a:t>
            </a:r>
            <a:r>
              <a:rPr lang="en-US" dirty="0" smtClean="0"/>
              <a:t>t </a:t>
            </a:r>
            <a:r>
              <a:rPr lang="en-US" dirty="0"/>
              <a:t>is a simplified model of the biological neurons in our </a:t>
            </a:r>
            <a:r>
              <a:rPr lang="en-US" dirty="0" smtClean="0"/>
              <a:t>brain.</a:t>
            </a:r>
          </a:p>
          <a:p>
            <a:r>
              <a:rPr lang="en-US" dirty="0" smtClean="0"/>
              <a:t>A </a:t>
            </a:r>
            <a:r>
              <a:rPr lang="en-US" dirty="0"/>
              <a:t>perceptron is the simplest neural network, one that is comprised of just one neuron.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perceptron algorithm was invented in 1958 by Frank Rosenblatt.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67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03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Perceptron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705174" cy="2062758"/>
          </a:xfrm>
        </p:spPr>
        <p:txBody>
          <a:bodyPr>
            <a:normAutofit/>
          </a:bodyPr>
          <a:lstStyle/>
          <a:p>
            <a:r>
              <a:rPr lang="en-US" dirty="0"/>
              <a:t>Assume we have a single </a:t>
            </a:r>
            <a:r>
              <a:rPr lang="en-US" b="1" dirty="0"/>
              <a:t>neuron </a:t>
            </a:r>
            <a:r>
              <a:rPr lang="en-US" dirty="0"/>
              <a:t>and three inputs </a:t>
            </a:r>
            <a:r>
              <a:rPr lang="en-US" b="1" i="1" dirty="0"/>
              <a:t>x1, x2</a:t>
            </a:r>
            <a:r>
              <a:rPr lang="en-US" dirty="0"/>
              <a:t>, </a:t>
            </a:r>
            <a:r>
              <a:rPr lang="en-US" b="1" dirty="0"/>
              <a:t>x3 </a:t>
            </a:r>
            <a:r>
              <a:rPr lang="en-US" dirty="0"/>
              <a:t>multiplied by the weights</a:t>
            </a:r>
            <a:r>
              <a:rPr lang="en-US" b="1" dirty="0"/>
              <a:t> w1, w2, w3 respectively </a:t>
            </a:r>
            <a:r>
              <a:rPr lang="en-US" dirty="0"/>
              <a:t>as shown below,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2056" name="Picture 8" descr="https://miro.medium.com/max/1114/1*fd0HBTmH4ZVQllH3gW94hw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825" y="2357657"/>
            <a:ext cx="3244850" cy="1782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miro.medium.com/max/1237/1*dRV-BwTtg_GNJiMoDwcmyw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766" y="4338208"/>
            <a:ext cx="4320000" cy="562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73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Activation Function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This function is called the weighted sum because it is the sum of the weights and inputs. </a:t>
            </a:r>
            <a:endParaRPr lang="en-US" dirty="0" smtClean="0"/>
          </a:p>
          <a:p>
            <a:r>
              <a:rPr lang="en-US" dirty="0"/>
              <a:t>This looks like a good function, but what if we wanted the outputs to fall into a certain range say 0 to 1.</a:t>
            </a:r>
          </a:p>
          <a:p>
            <a:r>
              <a:rPr lang="en-US" dirty="0"/>
              <a:t>We can do this by using something known as an activation function. </a:t>
            </a:r>
            <a:endParaRPr lang="en-US" dirty="0" smtClean="0"/>
          </a:p>
          <a:p>
            <a:r>
              <a:rPr lang="en-US" dirty="0" smtClean="0"/>
              <a:t>An </a:t>
            </a:r>
            <a:r>
              <a:rPr lang="en-US" dirty="0"/>
              <a:t>activation function is a function that converts the input given (the input, in this case, would be the weighted sum) into a certain output based on a set of rules.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69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13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54489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Problem Scoping</a:t>
            </a:r>
            <a:endParaRPr lang="en-IN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19150" y="1496291"/>
            <a:ext cx="3686100" cy="2942434"/>
          </a:xfrm>
        </p:spPr>
        <p:txBody>
          <a:bodyPr/>
          <a:lstStyle/>
          <a:p>
            <a:r>
              <a:rPr lang="en-US" dirty="0" smtClean="0"/>
              <a:t>Class IX</a:t>
            </a:r>
          </a:p>
          <a:p>
            <a:endParaRPr lang="en-US" dirty="0"/>
          </a:p>
          <a:p>
            <a:r>
              <a:rPr lang="en-US" dirty="0" smtClean="0"/>
              <a:t>What is Problem Scoping </a:t>
            </a:r>
          </a:p>
          <a:p>
            <a:r>
              <a:rPr lang="en-US" dirty="0" smtClean="0"/>
              <a:t>Examples </a:t>
            </a:r>
          </a:p>
          <a:p>
            <a:r>
              <a:rPr lang="en-US" dirty="0" smtClean="0"/>
              <a:t>4 </a:t>
            </a:r>
            <a:r>
              <a:rPr lang="en-US" dirty="0" err="1" smtClean="0"/>
              <a:t>Ws</a:t>
            </a:r>
            <a:r>
              <a:rPr lang="en-US" dirty="0" smtClean="0"/>
              <a:t> </a:t>
            </a:r>
            <a:endParaRPr lang="en-IN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2"/>
          </p:nvPr>
        </p:nvSpPr>
        <p:spPr>
          <a:xfrm>
            <a:off x="4638675" y="1496292"/>
            <a:ext cx="3686100" cy="2942434"/>
          </a:xfrm>
        </p:spPr>
        <p:txBody>
          <a:bodyPr/>
          <a:lstStyle/>
          <a:p>
            <a:r>
              <a:rPr lang="en-US" dirty="0" smtClean="0"/>
              <a:t>Class X</a:t>
            </a:r>
          </a:p>
          <a:p>
            <a:endParaRPr lang="en-US" dirty="0"/>
          </a:p>
          <a:p>
            <a:r>
              <a:rPr lang="en-US" dirty="0" smtClean="0"/>
              <a:t>Problem Scoping revision </a:t>
            </a:r>
          </a:p>
          <a:p>
            <a:r>
              <a:rPr lang="en-US" dirty="0" smtClean="0"/>
              <a:t>Problem scoping for SDGs</a:t>
            </a:r>
          </a:p>
          <a:p>
            <a:r>
              <a:rPr lang="en-US" dirty="0" smtClean="0"/>
              <a:t>4Ws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Activation Function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3800284" cy="28668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Hyperbolic Tangent: used to output a number from -1 to 1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Logistic Function: used to output a number from 0 to 1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Tanh</a:t>
            </a:r>
          </a:p>
          <a:p>
            <a:endParaRPr lang="en-US" dirty="0"/>
          </a:p>
          <a:p>
            <a:r>
              <a:rPr lang="en-US" dirty="0" smtClean="0"/>
              <a:t>ReLU</a:t>
            </a:r>
            <a:endParaRPr lang="en-US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70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3074" name="Picture 2" descr="https://miro.medium.com/max/1177/1*c-y7rv02DLXhAh7UXXK08g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434" y="1038485"/>
            <a:ext cx="4320000" cy="3505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miro.medium.com/max/1087/1*sA1AswVFReH7M6zAoBGFzg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00" y="4102901"/>
            <a:ext cx="4320000" cy="671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0119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Neural Network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/>
          </a:bodyPr>
          <a:lstStyle/>
          <a:p>
            <a:r>
              <a:rPr lang="en-US" dirty="0" smtClean="0"/>
              <a:t>Neural network is the network on multiple </a:t>
            </a:r>
            <a:r>
              <a:rPr lang="en-US" dirty="0" err="1" smtClean="0"/>
              <a:t>perceptrons</a:t>
            </a:r>
            <a:r>
              <a:rPr lang="en-US" dirty="0" smtClean="0"/>
              <a:t> in multiple layers. </a:t>
            </a:r>
          </a:p>
          <a:p>
            <a:r>
              <a:rPr lang="en-US" dirty="0"/>
              <a:t>Artificial neural networks (ANNs) are comprised of a node layers, containing an input layer, one or more hidden layers, and an output layer. </a:t>
            </a:r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/>
              <a:t>node, or artificial neuron, connects to another and has an associated weight and threshold.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71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0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Feedforward Neural Network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/>
              <a:t>Signals are propagated only in the forward direction.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72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2" descr="Neural Networks Are A Set Of Algorithms, Which Is Based - Neural Network  Transparent PNG - 3624x2334 - Free Download on Nice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750" y="2057640"/>
            <a:ext cx="4680000" cy="2825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78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Back propagation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/>
              <a:t>Error is calculated at the output. </a:t>
            </a:r>
          </a:p>
          <a:p>
            <a:r>
              <a:rPr lang="en-US" dirty="0" smtClean="0"/>
              <a:t>The error is propagated back to the input and weights are changed. 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73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5122" name="Picture 2" descr="Back Propagation Neural Network: Explained With Simple Exampl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675" y="2489958"/>
            <a:ext cx="4320000" cy="2250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031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Simulators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www.mladdict.com/linear-regression-simulator</a:t>
            </a:r>
            <a:r>
              <a:rPr lang="en-IN" dirty="0" smtClean="0"/>
              <a:t> </a:t>
            </a:r>
          </a:p>
          <a:p>
            <a:r>
              <a:rPr lang="en-IN" dirty="0">
                <a:hlinkClick r:id="rId3"/>
              </a:rPr>
              <a:t>https://playground.tensorflow.org</a:t>
            </a:r>
            <a:r>
              <a:rPr lang="en-IN" dirty="0" smtClean="0">
                <a:hlinkClick r:id="rId3"/>
              </a:rPr>
              <a:t>/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74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0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Lab activity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/>
              <a:t>Ask 20 students to make a neural network and let them pass some chits to understand how NN works. 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75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4937" y="2876625"/>
            <a:ext cx="6334125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5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Rules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0"/>
            <a:ext cx="7505700" cy="336540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No one is allowed to talk or discuss till the game ends. </a:t>
            </a:r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/>
              <a:t>layer should sit distant to each </a:t>
            </a:r>
            <a:r>
              <a:rPr lang="en-US" dirty="0" smtClean="0"/>
              <a:t>other.</a:t>
            </a:r>
          </a:p>
          <a:p>
            <a:r>
              <a:rPr lang="en-US" dirty="0" smtClean="0"/>
              <a:t>The </a:t>
            </a:r>
            <a:r>
              <a:rPr lang="en-US" dirty="0"/>
              <a:t>image should only be shown to the Input layer and no one </a:t>
            </a:r>
            <a:r>
              <a:rPr lang="en-US" dirty="0" smtClean="0"/>
              <a:t>else.</a:t>
            </a:r>
          </a:p>
          <a:p>
            <a:r>
              <a:rPr lang="en-US" dirty="0" smtClean="0"/>
              <a:t>One </a:t>
            </a:r>
            <a:r>
              <a:rPr lang="en-US" dirty="0"/>
              <a:t>needs to process the data as fast as possible, hence not take much time can be</a:t>
            </a:r>
            <a:br>
              <a:rPr lang="en-US" dirty="0"/>
            </a:br>
            <a:r>
              <a:rPr lang="en-US" dirty="0"/>
              <a:t>taken to write and pass on the </a:t>
            </a:r>
            <a:r>
              <a:rPr lang="en-US" dirty="0" smtClean="0"/>
              <a:t>chits.</a:t>
            </a:r>
          </a:p>
          <a:p>
            <a:r>
              <a:rPr lang="en-US" dirty="0" smtClean="0"/>
              <a:t>Input </a:t>
            </a:r>
            <a:r>
              <a:rPr lang="en-US" dirty="0"/>
              <a:t>layer nodes cannot discuss the image shown with each other. Everyone has to</a:t>
            </a:r>
            <a:br>
              <a:rPr lang="en-US" dirty="0"/>
            </a:br>
            <a:r>
              <a:rPr lang="en-US" dirty="0"/>
              <a:t>use their own </a:t>
            </a:r>
            <a:r>
              <a:rPr lang="en-US" dirty="0" smtClean="0"/>
              <a:t>discretion.</a:t>
            </a:r>
          </a:p>
          <a:p>
            <a:r>
              <a:rPr lang="en-US" dirty="0" smtClean="0"/>
              <a:t>Only </a:t>
            </a:r>
            <a:r>
              <a:rPr lang="en-US" dirty="0"/>
              <a:t>one word per </a:t>
            </a:r>
            <a:r>
              <a:rPr lang="en-US" dirty="0" smtClean="0"/>
              <a:t>chit is allowed.</a:t>
            </a:r>
          </a:p>
          <a:p>
            <a:r>
              <a:rPr lang="en-US" dirty="0" smtClean="0"/>
              <a:t>Once </a:t>
            </a:r>
            <a:r>
              <a:rPr lang="en-US" dirty="0"/>
              <a:t>the task of a layer is finished, that layer needs to go and sit aside and not </a:t>
            </a:r>
            <a:r>
              <a:rPr lang="en-US" dirty="0" smtClean="0"/>
              <a:t>disturb others </a:t>
            </a:r>
            <a:r>
              <a:rPr lang="en-US" dirty="0"/>
              <a:t>till the game ends</a:t>
            </a:r>
            <a:r>
              <a:rPr lang="en-US" dirty="0" smtClean="0"/>
              <a:t>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76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97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Game 2 Handwriting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IN" dirty="0">
                <a:hlinkClick r:id="rId2"/>
              </a:rPr>
              <a:t>https://distill.pub/2016/handwriting</a:t>
            </a:r>
            <a:r>
              <a:rPr lang="en-IN" dirty="0" smtClean="0">
                <a:hlinkClick r:id="rId2"/>
              </a:rPr>
              <a:t>/</a:t>
            </a:r>
            <a:r>
              <a:rPr lang="en-IN" dirty="0" smtClean="0"/>
              <a:t> </a:t>
            </a:r>
          </a:p>
          <a:p>
            <a:r>
              <a:rPr lang="en-US" dirty="0" smtClean="0"/>
              <a:t>Try to write something and NN will give suggestions 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77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64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your own music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IN" dirty="0">
                <a:hlinkClick r:id="rId2"/>
              </a:rPr>
              <a:t>https://creators.aiva.ai</a:t>
            </a:r>
            <a:r>
              <a:rPr lang="en-IN" dirty="0" smtClean="0">
                <a:hlinkClick r:id="rId2"/>
              </a:rPr>
              <a:t>/</a:t>
            </a:r>
            <a:r>
              <a:rPr lang="en-IN" dirty="0" smtClean="0"/>
              <a:t> 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31935" y="2176298"/>
            <a:ext cx="5400000" cy="236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74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79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72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Problem Scoping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/>
              <a:t>Problem scoping is the process by which student designers “figure out” the problem that </a:t>
            </a:r>
            <a:r>
              <a:rPr lang="en-US" dirty="0" smtClean="0"/>
              <a:t>they </a:t>
            </a:r>
            <a:r>
              <a:rPr lang="en-US" dirty="0"/>
              <a:t>need to </a:t>
            </a:r>
            <a:r>
              <a:rPr lang="en-US" dirty="0" smtClean="0"/>
              <a:t>solve. </a:t>
            </a:r>
          </a:p>
          <a:p>
            <a:r>
              <a:rPr lang="en-US" dirty="0" smtClean="0"/>
              <a:t>Whenever we start a project, we should know the problem statement with clarity.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6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1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322656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world’s largest diamond, is in danger as Mr. X has threatened to steal it. </a:t>
            </a:r>
            <a:endParaRPr lang="en-US" dirty="0" smtClean="0"/>
          </a:p>
          <a:p>
            <a:r>
              <a:rPr lang="en-US" dirty="0" smtClean="0"/>
              <a:t>No </a:t>
            </a:r>
            <a:r>
              <a:rPr lang="en-US" dirty="0"/>
              <a:t>one is able </a:t>
            </a:r>
            <a:r>
              <a:rPr lang="en-US" dirty="0" smtClean="0"/>
              <a:t>to track </a:t>
            </a:r>
            <a:r>
              <a:rPr lang="en-US" dirty="0"/>
              <a:t>Mr. X and so the situation is critical.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/>
              <a:t>have been appointed as the Chief </a:t>
            </a:r>
            <a:r>
              <a:rPr lang="en-US" dirty="0" smtClean="0"/>
              <a:t>Security Officer </a:t>
            </a:r>
            <a:r>
              <a:rPr lang="en-US" dirty="0"/>
              <a:t>and your job is to enhance the security of the diamond to make the area </a:t>
            </a:r>
            <a:r>
              <a:rPr lang="en-US" dirty="0" smtClean="0"/>
              <a:t>impossible for </a:t>
            </a:r>
            <a:r>
              <a:rPr lang="en-US" dirty="0" err="1"/>
              <a:t>Mr</a:t>
            </a:r>
            <a:r>
              <a:rPr lang="en-US" dirty="0"/>
              <a:t> X to break into and steal the diamond. </a:t>
            </a:r>
            <a:endParaRPr lang="en-US" dirty="0" smtClean="0"/>
          </a:p>
          <a:p>
            <a:r>
              <a:rPr lang="en-US" dirty="0" smtClean="0"/>
              <a:t>Now </a:t>
            </a:r>
            <a:r>
              <a:rPr lang="en-US" dirty="0"/>
              <a:t>that you are aware of AI concepts, plan </a:t>
            </a:r>
            <a:r>
              <a:rPr lang="en-US" dirty="0" smtClean="0"/>
              <a:t>to use </a:t>
            </a:r>
            <a:r>
              <a:rPr lang="en-US" dirty="0"/>
              <a:t>them in accomplishing your task</a:t>
            </a:r>
            <a:r>
              <a:rPr lang="en-US" dirty="0" smtClean="0"/>
              <a:t>.</a:t>
            </a:r>
          </a:p>
          <a:p>
            <a:r>
              <a:rPr lang="en-US" dirty="0" smtClean="0"/>
              <a:t>Start </a:t>
            </a:r>
            <a:r>
              <a:rPr lang="en-US" dirty="0"/>
              <a:t>with listing down all the factors which you need to consider </a:t>
            </a:r>
            <a:r>
              <a:rPr lang="en-US" dirty="0" smtClean="0"/>
              <a:t>while framing </a:t>
            </a:r>
            <a:r>
              <a:rPr lang="en-US" dirty="0"/>
              <a:t>a </a:t>
            </a:r>
            <a:r>
              <a:rPr lang="en-US" dirty="0" smtClean="0"/>
              <a:t>security system</a:t>
            </a:r>
            <a:r>
              <a:rPr lang="en-US" dirty="0"/>
              <a:t>. </a:t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89" y="269137"/>
            <a:ext cx="689134" cy="599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7" y="291808"/>
            <a:ext cx="1199550" cy="55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92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1973</TotalTime>
  <Words>2485</Words>
  <Application>Microsoft Office PowerPoint</Application>
  <PresentationFormat>On-screen Show (16:9)</PresentationFormat>
  <Paragraphs>415</Paragraphs>
  <Slides>79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4" baseType="lpstr">
      <vt:lpstr>Nunito</vt:lpstr>
      <vt:lpstr>Georgia</vt:lpstr>
      <vt:lpstr>Calibri</vt:lpstr>
      <vt:lpstr>Arial</vt:lpstr>
      <vt:lpstr>Shift</vt:lpstr>
      <vt:lpstr>Artificial Intelligence  For CBSE Teachers</vt:lpstr>
      <vt:lpstr>Part – B  Subject Specific Skills</vt:lpstr>
      <vt:lpstr>AI Project Cycle</vt:lpstr>
      <vt:lpstr>AI project Cycle </vt:lpstr>
      <vt:lpstr>AI project Cycle</vt:lpstr>
      <vt:lpstr>Problem Scoping</vt:lpstr>
      <vt:lpstr>Problem Scoping</vt:lpstr>
      <vt:lpstr>Problem Scoping</vt:lpstr>
      <vt:lpstr>Example 1</vt:lpstr>
      <vt:lpstr>Aim of system </vt:lpstr>
      <vt:lpstr>Example 2 </vt:lpstr>
      <vt:lpstr>Example 3 </vt:lpstr>
      <vt:lpstr>The 4 Ws</vt:lpstr>
      <vt:lpstr>PowerPoint Presentation</vt:lpstr>
      <vt:lpstr>The 4 Ws of problem scoping </vt:lpstr>
      <vt:lpstr>Problem Scoping Template</vt:lpstr>
      <vt:lpstr>Problem Scoping for SDGs</vt:lpstr>
      <vt:lpstr>AI based projects for SDGs</vt:lpstr>
      <vt:lpstr>Data Acquisition</vt:lpstr>
      <vt:lpstr>Data Acquisition</vt:lpstr>
      <vt:lpstr>Mr. X example (Data Acquisition)</vt:lpstr>
      <vt:lpstr>Types of data  </vt:lpstr>
      <vt:lpstr>Data Features </vt:lpstr>
      <vt:lpstr>Methods of data acquisition</vt:lpstr>
      <vt:lpstr>Loopy game </vt:lpstr>
      <vt:lpstr>Open-Source Datasets  </vt:lpstr>
      <vt:lpstr>Big Data </vt:lpstr>
      <vt:lpstr>Examples of Big Data </vt:lpstr>
      <vt:lpstr>Types of Big Data </vt:lpstr>
      <vt:lpstr>Structured </vt:lpstr>
      <vt:lpstr>Unstructured</vt:lpstr>
      <vt:lpstr>Training Testing and Validation</vt:lpstr>
      <vt:lpstr>PowerPoint Presentation</vt:lpstr>
      <vt:lpstr>Data acquisition demo</vt:lpstr>
      <vt:lpstr>Data Exploration</vt:lpstr>
      <vt:lpstr>Data Exploration</vt:lpstr>
      <vt:lpstr>Data visualization tools</vt:lpstr>
      <vt:lpstr>Why do we need to visualize</vt:lpstr>
      <vt:lpstr>Data Visualization methods </vt:lpstr>
      <vt:lpstr>Student worksheet</vt:lpstr>
      <vt:lpstr>Example in Excel </vt:lpstr>
      <vt:lpstr>Multidimensional data</vt:lpstr>
      <vt:lpstr>Modeling</vt:lpstr>
      <vt:lpstr>Modeling</vt:lpstr>
      <vt:lpstr>AI ML and DL</vt:lpstr>
      <vt:lpstr>AI, ML and DL</vt:lpstr>
      <vt:lpstr>Modeling</vt:lpstr>
      <vt:lpstr>Types of AI models </vt:lpstr>
      <vt:lpstr>Rule based model</vt:lpstr>
      <vt:lpstr>Learning based model</vt:lpstr>
      <vt:lpstr>Decision tree</vt:lpstr>
      <vt:lpstr>Example </vt:lpstr>
      <vt:lpstr>Types of learnings</vt:lpstr>
      <vt:lpstr>Supervised Learning </vt:lpstr>
      <vt:lpstr>Classification</vt:lpstr>
      <vt:lpstr>Regression </vt:lpstr>
      <vt:lpstr>Unsupervised Learning </vt:lpstr>
      <vt:lpstr>PowerPoint Presentation</vt:lpstr>
      <vt:lpstr>Clustering </vt:lpstr>
      <vt:lpstr>Dimensionality reduction</vt:lpstr>
      <vt:lpstr>Reinforcement Learning </vt:lpstr>
      <vt:lpstr>Evaluation </vt:lpstr>
      <vt:lpstr>Game </vt:lpstr>
      <vt:lpstr>Part – B  Subject Specific Skills  Unit 3 - Neural Networks</vt:lpstr>
      <vt:lpstr>Neural Networks</vt:lpstr>
      <vt:lpstr>Human Neurons </vt:lpstr>
      <vt:lpstr>A single neuron</vt:lpstr>
      <vt:lpstr>Perceptron</vt:lpstr>
      <vt:lpstr>Activation Function</vt:lpstr>
      <vt:lpstr>Activation Function</vt:lpstr>
      <vt:lpstr>Neural Network </vt:lpstr>
      <vt:lpstr>Feedforward Neural Network</vt:lpstr>
      <vt:lpstr>Back propagation</vt:lpstr>
      <vt:lpstr>Simulators </vt:lpstr>
      <vt:lpstr>Lab activity </vt:lpstr>
      <vt:lpstr>Rules </vt:lpstr>
      <vt:lpstr>Game 2 Handwriting </vt:lpstr>
      <vt:lpstr>Create your own music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  For CBSE Teachers</dc:title>
  <dc:creator>Sandeep Saini</dc:creator>
  <cp:lastModifiedBy>Sandeep Saini</cp:lastModifiedBy>
  <cp:revision>99</cp:revision>
  <dcterms:modified xsi:type="dcterms:W3CDTF">2021-05-24T16:26:41Z</dcterms:modified>
</cp:coreProperties>
</file>